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0" r:id="rId1"/>
  </p:sldMasterIdLst>
  <p:notesMasterIdLst>
    <p:notesMasterId r:id="rId22"/>
  </p:notesMasterIdLst>
  <p:sldIdLst>
    <p:sldId id="277" r:id="rId2"/>
    <p:sldId id="258" r:id="rId3"/>
    <p:sldId id="259" r:id="rId4"/>
    <p:sldId id="261" r:id="rId5"/>
    <p:sldId id="262" r:id="rId6"/>
    <p:sldId id="271" r:id="rId7"/>
    <p:sldId id="263" r:id="rId8"/>
    <p:sldId id="264" r:id="rId9"/>
    <p:sldId id="266" r:id="rId10"/>
    <p:sldId id="270" r:id="rId11"/>
    <p:sldId id="279" r:id="rId12"/>
    <p:sldId id="275" r:id="rId13"/>
    <p:sldId id="272" r:id="rId14"/>
    <p:sldId id="267" r:id="rId15"/>
    <p:sldId id="278" r:id="rId16"/>
    <p:sldId id="273" r:id="rId17"/>
    <p:sldId id="265" r:id="rId18"/>
    <p:sldId id="276" r:id="rId19"/>
    <p:sldId id="25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4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25E02-6AB0-41F2-9E42-F43D2517700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4EFDC1-2DEE-4221-92B0-E439678F1532}">
      <dgm:prSet/>
      <dgm:spPr/>
      <dgm:t>
        <a:bodyPr/>
        <a:lstStyle/>
        <a:p>
          <a:r>
            <a:rPr lang="pt-PT" dirty="0"/>
            <a:t>Codificar informação para transmissão em variáveis discretas usando Moduladores de Fase</a:t>
          </a:r>
          <a:endParaRPr lang="en-US" dirty="0"/>
        </a:p>
      </dgm:t>
    </dgm:pt>
    <dgm:pt modelId="{4EDB722B-0BFE-49EC-B688-662E9E310170}" type="parTrans" cxnId="{3EC5540E-4699-4EE7-9A89-570BA8BDE580}">
      <dgm:prSet/>
      <dgm:spPr/>
      <dgm:t>
        <a:bodyPr/>
        <a:lstStyle/>
        <a:p>
          <a:endParaRPr lang="en-US"/>
        </a:p>
      </dgm:t>
    </dgm:pt>
    <dgm:pt modelId="{D5F9D639-69E5-470F-BA38-D226F77E481E}" type="sibTrans" cxnId="{3EC5540E-4699-4EE7-9A89-570BA8BDE580}">
      <dgm:prSet/>
      <dgm:spPr/>
      <dgm:t>
        <a:bodyPr/>
        <a:lstStyle/>
        <a:p>
          <a:endParaRPr lang="en-US"/>
        </a:p>
      </dgm:t>
    </dgm:pt>
    <dgm:pt modelId="{E9F67116-3509-48C6-8700-0747E7509458}">
      <dgm:prSet/>
      <dgm:spPr/>
      <dgm:t>
        <a:bodyPr/>
        <a:lstStyle/>
        <a:p>
          <a:r>
            <a:rPr lang="pt-PT" dirty="0"/>
            <a:t>Impacto da variação da polarização dos estados gerados durante a evolução numa fibra ótica convencional</a:t>
          </a:r>
          <a:endParaRPr lang="en-US" dirty="0"/>
        </a:p>
      </dgm:t>
    </dgm:pt>
    <dgm:pt modelId="{06FE6F19-A8B0-4621-A38D-06173D374B5C}" type="parTrans" cxnId="{70DD66FE-1E21-4FA5-8EED-E0A35CC04D16}">
      <dgm:prSet/>
      <dgm:spPr/>
      <dgm:t>
        <a:bodyPr/>
        <a:lstStyle/>
        <a:p>
          <a:endParaRPr lang="en-US"/>
        </a:p>
      </dgm:t>
    </dgm:pt>
    <dgm:pt modelId="{E750702F-CEB2-4E8A-B222-4D1E09446925}" type="sibTrans" cxnId="{70DD66FE-1E21-4FA5-8EED-E0A35CC04D16}">
      <dgm:prSet/>
      <dgm:spPr/>
      <dgm:t>
        <a:bodyPr/>
        <a:lstStyle/>
        <a:p>
          <a:endParaRPr lang="en-US"/>
        </a:p>
      </dgm:t>
    </dgm:pt>
    <dgm:pt modelId="{F5FFE550-7497-4CAA-A763-CE16EB72AF63}">
      <dgm:prSet/>
      <dgm:spPr/>
      <dgm:t>
        <a:bodyPr/>
        <a:lstStyle/>
        <a:p>
          <a:r>
            <a:rPr lang="pt-PT" dirty="0"/>
            <a:t>Estudo dos Moduladores de Fase como dispositivos que permitem escolher bases aleatórias</a:t>
          </a:r>
          <a:endParaRPr lang="en-US" dirty="0"/>
        </a:p>
      </dgm:t>
    </dgm:pt>
    <dgm:pt modelId="{CE5E7076-7526-4D2E-B276-368B2C8B994B}" type="parTrans" cxnId="{D6FB781A-B909-414A-8318-72E7A636CC34}">
      <dgm:prSet/>
      <dgm:spPr/>
      <dgm:t>
        <a:bodyPr/>
        <a:lstStyle/>
        <a:p>
          <a:endParaRPr lang="en-US"/>
        </a:p>
      </dgm:t>
    </dgm:pt>
    <dgm:pt modelId="{152EA9DE-2586-43FC-A829-7204F5569946}" type="sibTrans" cxnId="{D6FB781A-B909-414A-8318-72E7A636CC34}">
      <dgm:prSet/>
      <dgm:spPr/>
      <dgm:t>
        <a:bodyPr/>
        <a:lstStyle/>
        <a:p>
          <a:endParaRPr lang="en-US"/>
        </a:p>
      </dgm:t>
    </dgm:pt>
    <dgm:pt modelId="{CECEF697-97C5-4C61-A8B0-3EFC8B25BCFA}">
      <dgm:prSet/>
      <dgm:spPr/>
      <dgm:t>
        <a:bodyPr/>
        <a:lstStyle/>
        <a:p>
          <a:r>
            <a:rPr lang="pt-PT" dirty="0"/>
            <a:t>Desenvolvimento de um sistema de distribuição de chave quântica para implementação do protocolo quântico BB84</a:t>
          </a:r>
          <a:endParaRPr lang="en-US" dirty="0"/>
        </a:p>
      </dgm:t>
    </dgm:pt>
    <dgm:pt modelId="{D0DC7738-7B56-4908-828F-77B4D7FE6580}" type="parTrans" cxnId="{DBDE4E5F-1700-4C3C-81EE-259F0828F0F4}">
      <dgm:prSet/>
      <dgm:spPr/>
      <dgm:t>
        <a:bodyPr/>
        <a:lstStyle/>
        <a:p>
          <a:endParaRPr lang="en-US"/>
        </a:p>
      </dgm:t>
    </dgm:pt>
    <dgm:pt modelId="{9579237B-CF3B-4D10-A35D-561567E7E1F1}" type="sibTrans" cxnId="{DBDE4E5F-1700-4C3C-81EE-259F0828F0F4}">
      <dgm:prSet/>
      <dgm:spPr/>
      <dgm:t>
        <a:bodyPr/>
        <a:lstStyle/>
        <a:p>
          <a:endParaRPr lang="en-US"/>
        </a:p>
      </dgm:t>
    </dgm:pt>
    <dgm:pt modelId="{12FA6227-BAE6-4116-B215-7387F7C50618}">
      <dgm:prSet/>
      <dgm:spPr/>
      <dgm:t>
        <a:bodyPr/>
        <a:lstStyle/>
        <a:p>
          <a:r>
            <a:rPr lang="pt-PT" dirty="0"/>
            <a:t>Análise do QBER e da performance global do sistema</a:t>
          </a:r>
          <a:endParaRPr lang="en-US" dirty="0"/>
        </a:p>
      </dgm:t>
    </dgm:pt>
    <dgm:pt modelId="{D3C4C261-E308-4A1A-ABD1-0CA0A5973EF1}" type="parTrans" cxnId="{DAB8585E-5753-4FEB-9C90-E9AADB4AAF4B}">
      <dgm:prSet/>
      <dgm:spPr/>
      <dgm:t>
        <a:bodyPr/>
        <a:lstStyle/>
        <a:p>
          <a:endParaRPr lang="en-US"/>
        </a:p>
      </dgm:t>
    </dgm:pt>
    <dgm:pt modelId="{2453E3BF-3EFF-4D4A-A671-058F21E21421}" type="sibTrans" cxnId="{DAB8585E-5753-4FEB-9C90-E9AADB4AAF4B}">
      <dgm:prSet/>
      <dgm:spPr/>
      <dgm:t>
        <a:bodyPr/>
        <a:lstStyle/>
        <a:p>
          <a:endParaRPr lang="en-US"/>
        </a:p>
      </dgm:t>
    </dgm:pt>
    <dgm:pt modelId="{10E0FA02-7EC8-4916-B96B-D20D19F48F82}" type="pres">
      <dgm:prSet presAssocID="{88525E02-6AB0-41F2-9E42-F43D25177003}" presName="linear" presStyleCnt="0">
        <dgm:presLayoutVars>
          <dgm:animLvl val="lvl"/>
          <dgm:resizeHandles val="exact"/>
        </dgm:presLayoutVars>
      </dgm:prSet>
      <dgm:spPr/>
    </dgm:pt>
    <dgm:pt modelId="{0C68BB51-B302-4C30-B943-76C44C089640}" type="pres">
      <dgm:prSet presAssocID="{974EFDC1-2DEE-4221-92B0-E439678F15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86FD71-DDBC-4B64-8131-24D8069E9C1C}" type="pres">
      <dgm:prSet presAssocID="{D5F9D639-69E5-470F-BA38-D226F77E481E}" presName="spacer" presStyleCnt="0"/>
      <dgm:spPr/>
    </dgm:pt>
    <dgm:pt modelId="{F5EE1275-38B0-4EE3-AE3F-66EEAA1DC509}" type="pres">
      <dgm:prSet presAssocID="{E9F67116-3509-48C6-8700-0747E75094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6F1CDC-918C-489B-9E07-8CA83A8AF461}" type="pres">
      <dgm:prSet presAssocID="{E750702F-CEB2-4E8A-B222-4D1E09446925}" presName="spacer" presStyleCnt="0"/>
      <dgm:spPr/>
    </dgm:pt>
    <dgm:pt modelId="{324AF442-C5CA-4258-BD0A-5F3CDB6BF426}" type="pres">
      <dgm:prSet presAssocID="{F5FFE550-7497-4CAA-A763-CE16EB72AF6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B9AB0C4-D3D1-4A17-B30F-A2FEAB8CF57A}" type="pres">
      <dgm:prSet presAssocID="{152EA9DE-2586-43FC-A829-7204F5569946}" presName="spacer" presStyleCnt="0"/>
      <dgm:spPr/>
    </dgm:pt>
    <dgm:pt modelId="{B5A1F682-668C-43DF-BE9B-8241096E1B44}" type="pres">
      <dgm:prSet presAssocID="{CECEF697-97C5-4C61-A8B0-3EFC8B25BCF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B3A926-FBE5-45A5-9563-94CB7065917A}" type="pres">
      <dgm:prSet presAssocID="{9579237B-CF3B-4D10-A35D-561567E7E1F1}" presName="spacer" presStyleCnt="0"/>
      <dgm:spPr/>
    </dgm:pt>
    <dgm:pt modelId="{0067F825-74D4-4F0A-9FB8-24188AB3EDD1}" type="pres">
      <dgm:prSet presAssocID="{12FA6227-BAE6-4116-B215-7387F7C5061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95C3208-6FC9-4B86-BF4C-CDD89F059781}" type="presOf" srcId="{CECEF697-97C5-4C61-A8B0-3EFC8B25BCFA}" destId="{B5A1F682-668C-43DF-BE9B-8241096E1B44}" srcOrd="0" destOrd="0" presId="urn:microsoft.com/office/officeart/2005/8/layout/vList2"/>
    <dgm:cxn modelId="{3EC5540E-4699-4EE7-9A89-570BA8BDE580}" srcId="{88525E02-6AB0-41F2-9E42-F43D25177003}" destId="{974EFDC1-2DEE-4221-92B0-E439678F1532}" srcOrd="0" destOrd="0" parTransId="{4EDB722B-0BFE-49EC-B688-662E9E310170}" sibTransId="{D5F9D639-69E5-470F-BA38-D226F77E481E}"/>
    <dgm:cxn modelId="{50A89010-D9E7-4D58-99F1-397EF4F3A4E9}" type="presOf" srcId="{12FA6227-BAE6-4116-B215-7387F7C50618}" destId="{0067F825-74D4-4F0A-9FB8-24188AB3EDD1}" srcOrd="0" destOrd="0" presId="urn:microsoft.com/office/officeart/2005/8/layout/vList2"/>
    <dgm:cxn modelId="{D6FB781A-B909-414A-8318-72E7A636CC34}" srcId="{88525E02-6AB0-41F2-9E42-F43D25177003}" destId="{F5FFE550-7497-4CAA-A763-CE16EB72AF63}" srcOrd="2" destOrd="0" parTransId="{CE5E7076-7526-4D2E-B276-368B2C8B994B}" sibTransId="{152EA9DE-2586-43FC-A829-7204F5569946}"/>
    <dgm:cxn modelId="{DAB8585E-5753-4FEB-9C90-E9AADB4AAF4B}" srcId="{88525E02-6AB0-41F2-9E42-F43D25177003}" destId="{12FA6227-BAE6-4116-B215-7387F7C50618}" srcOrd="4" destOrd="0" parTransId="{D3C4C261-E308-4A1A-ABD1-0CA0A5973EF1}" sibTransId="{2453E3BF-3EFF-4D4A-A671-058F21E21421}"/>
    <dgm:cxn modelId="{DBDE4E5F-1700-4C3C-81EE-259F0828F0F4}" srcId="{88525E02-6AB0-41F2-9E42-F43D25177003}" destId="{CECEF697-97C5-4C61-A8B0-3EFC8B25BCFA}" srcOrd="3" destOrd="0" parTransId="{D0DC7738-7B56-4908-828F-77B4D7FE6580}" sibTransId="{9579237B-CF3B-4D10-A35D-561567E7E1F1}"/>
    <dgm:cxn modelId="{EAAC6D4F-1ABA-4FA6-8A7E-0CA2825248EA}" type="presOf" srcId="{E9F67116-3509-48C6-8700-0747E7509458}" destId="{F5EE1275-38B0-4EE3-AE3F-66EEAA1DC509}" srcOrd="0" destOrd="0" presId="urn:microsoft.com/office/officeart/2005/8/layout/vList2"/>
    <dgm:cxn modelId="{DB42AA8C-CE03-495B-8E6F-9B0C66FBB18A}" type="presOf" srcId="{88525E02-6AB0-41F2-9E42-F43D25177003}" destId="{10E0FA02-7EC8-4916-B96B-D20D19F48F82}" srcOrd="0" destOrd="0" presId="urn:microsoft.com/office/officeart/2005/8/layout/vList2"/>
    <dgm:cxn modelId="{5DDDB292-6CA4-4071-A0C8-21F6FB8F47C4}" type="presOf" srcId="{F5FFE550-7497-4CAA-A763-CE16EB72AF63}" destId="{324AF442-C5CA-4258-BD0A-5F3CDB6BF426}" srcOrd="0" destOrd="0" presId="urn:microsoft.com/office/officeart/2005/8/layout/vList2"/>
    <dgm:cxn modelId="{5777E299-8335-474D-AC03-E7B9DB2D0B0D}" type="presOf" srcId="{974EFDC1-2DEE-4221-92B0-E439678F1532}" destId="{0C68BB51-B302-4C30-B943-76C44C089640}" srcOrd="0" destOrd="0" presId="urn:microsoft.com/office/officeart/2005/8/layout/vList2"/>
    <dgm:cxn modelId="{70DD66FE-1E21-4FA5-8EED-E0A35CC04D16}" srcId="{88525E02-6AB0-41F2-9E42-F43D25177003}" destId="{E9F67116-3509-48C6-8700-0747E7509458}" srcOrd="1" destOrd="0" parTransId="{06FE6F19-A8B0-4621-A38D-06173D374B5C}" sibTransId="{E750702F-CEB2-4E8A-B222-4D1E09446925}"/>
    <dgm:cxn modelId="{EA212808-1487-421A-9177-EFE8CD97123E}" type="presParOf" srcId="{10E0FA02-7EC8-4916-B96B-D20D19F48F82}" destId="{0C68BB51-B302-4C30-B943-76C44C089640}" srcOrd="0" destOrd="0" presId="urn:microsoft.com/office/officeart/2005/8/layout/vList2"/>
    <dgm:cxn modelId="{695F27F1-5257-4730-9496-2FF0A03F13F0}" type="presParOf" srcId="{10E0FA02-7EC8-4916-B96B-D20D19F48F82}" destId="{BC86FD71-DDBC-4B64-8131-24D8069E9C1C}" srcOrd="1" destOrd="0" presId="urn:microsoft.com/office/officeart/2005/8/layout/vList2"/>
    <dgm:cxn modelId="{E278FD50-A363-4213-AAE5-4D202E6F18CF}" type="presParOf" srcId="{10E0FA02-7EC8-4916-B96B-D20D19F48F82}" destId="{F5EE1275-38B0-4EE3-AE3F-66EEAA1DC509}" srcOrd="2" destOrd="0" presId="urn:microsoft.com/office/officeart/2005/8/layout/vList2"/>
    <dgm:cxn modelId="{E7597708-F8A3-405E-8AFE-BDDC7C44859C}" type="presParOf" srcId="{10E0FA02-7EC8-4916-B96B-D20D19F48F82}" destId="{986F1CDC-918C-489B-9E07-8CA83A8AF461}" srcOrd="3" destOrd="0" presId="urn:microsoft.com/office/officeart/2005/8/layout/vList2"/>
    <dgm:cxn modelId="{3E2F6302-6D2B-40F9-A93A-4227794F67C5}" type="presParOf" srcId="{10E0FA02-7EC8-4916-B96B-D20D19F48F82}" destId="{324AF442-C5CA-4258-BD0A-5F3CDB6BF426}" srcOrd="4" destOrd="0" presId="urn:microsoft.com/office/officeart/2005/8/layout/vList2"/>
    <dgm:cxn modelId="{261398CD-EEEC-4F04-BBC2-626B1E4C0B4B}" type="presParOf" srcId="{10E0FA02-7EC8-4916-B96B-D20D19F48F82}" destId="{0B9AB0C4-D3D1-4A17-B30F-A2FEAB8CF57A}" srcOrd="5" destOrd="0" presId="urn:microsoft.com/office/officeart/2005/8/layout/vList2"/>
    <dgm:cxn modelId="{704CF847-2DF9-43AA-8C8E-5F55A443E78F}" type="presParOf" srcId="{10E0FA02-7EC8-4916-B96B-D20D19F48F82}" destId="{B5A1F682-668C-43DF-BE9B-8241096E1B44}" srcOrd="6" destOrd="0" presId="urn:microsoft.com/office/officeart/2005/8/layout/vList2"/>
    <dgm:cxn modelId="{5C20237D-7D18-4D14-8FFF-545F0CEF85DD}" type="presParOf" srcId="{10E0FA02-7EC8-4916-B96B-D20D19F48F82}" destId="{1CB3A926-FBE5-45A5-9563-94CB7065917A}" srcOrd="7" destOrd="0" presId="urn:microsoft.com/office/officeart/2005/8/layout/vList2"/>
    <dgm:cxn modelId="{3E9B475E-AA8C-4C4E-B3C7-A623C7AB6C24}" type="presParOf" srcId="{10E0FA02-7EC8-4916-B96B-D20D19F48F82}" destId="{0067F825-74D4-4F0A-9FB8-24188AB3ED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C43B6-5029-45ED-9B79-D54383DF4548}" type="doc">
      <dgm:prSet loTypeId="urn:microsoft.com/office/officeart/2009/3/layout/DescendingProcess" loCatId="process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pt-PT"/>
        </a:p>
      </dgm:t>
    </dgm:pt>
    <dgm:pt modelId="{C5942A44-6930-4597-BA4A-850DBF57BBF6}">
      <dgm:prSet/>
      <dgm:spPr/>
      <dgm:t>
        <a:bodyPr/>
        <a:lstStyle/>
        <a:p>
          <a:r>
            <a:rPr lang="pt-PT" baseline="0" dirty="0"/>
            <a:t>Observou-se como os moduladores de Fase geram Estados de polarização arbitrários.</a:t>
          </a:r>
          <a:endParaRPr lang="pt-PT" dirty="0"/>
        </a:p>
      </dgm:t>
    </dgm:pt>
    <dgm:pt modelId="{6BE850D1-C937-4B18-99BA-8411B26DD9CD}" type="parTrans" cxnId="{0021B62C-B8BF-4A87-9E2E-B1A8FFC49B38}">
      <dgm:prSet/>
      <dgm:spPr/>
      <dgm:t>
        <a:bodyPr/>
        <a:lstStyle/>
        <a:p>
          <a:endParaRPr lang="pt-PT"/>
        </a:p>
      </dgm:t>
    </dgm:pt>
    <dgm:pt modelId="{9A73BEBE-AF11-4064-BAFF-82CF379D8D97}" type="sibTrans" cxnId="{0021B62C-B8BF-4A87-9E2E-B1A8FFC49B38}">
      <dgm:prSet/>
      <dgm:spPr/>
      <dgm:t>
        <a:bodyPr/>
        <a:lstStyle/>
        <a:p>
          <a:endParaRPr lang="pt-PT"/>
        </a:p>
      </dgm:t>
    </dgm:pt>
    <dgm:pt modelId="{4F0B46AB-E93B-4229-A1E0-A4B0D2CF861B}">
      <dgm:prSet/>
      <dgm:spPr/>
      <dgm:t>
        <a:bodyPr/>
        <a:lstStyle/>
        <a:p>
          <a:r>
            <a:rPr lang="pt-PT" baseline="0" dirty="0"/>
            <a:t>Analisou-se de forma detalhada a evolução da polarização do estado quântico evolui em fibras óticas convencionais.</a:t>
          </a:r>
          <a:endParaRPr lang="pt-PT" dirty="0"/>
        </a:p>
      </dgm:t>
    </dgm:pt>
    <dgm:pt modelId="{4941F41C-035C-461E-A004-33DD9D263FFC}" type="parTrans" cxnId="{B7D844D5-4705-410A-BF0A-A981BA811517}">
      <dgm:prSet/>
      <dgm:spPr/>
      <dgm:t>
        <a:bodyPr/>
        <a:lstStyle/>
        <a:p>
          <a:endParaRPr lang="pt-PT"/>
        </a:p>
      </dgm:t>
    </dgm:pt>
    <dgm:pt modelId="{4D1B0B62-CD46-4A20-B89A-E7C6E72407D6}" type="sibTrans" cxnId="{B7D844D5-4705-410A-BF0A-A981BA811517}">
      <dgm:prSet/>
      <dgm:spPr/>
      <dgm:t>
        <a:bodyPr/>
        <a:lstStyle/>
        <a:p>
          <a:endParaRPr lang="pt-PT"/>
        </a:p>
      </dgm:t>
    </dgm:pt>
    <dgm:pt modelId="{C97801CA-2ECD-4767-AE75-10046109071B}">
      <dgm:prSet/>
      <dgm:spPr/>
      <dgm:t>
        <a:bodyPr/>
        <a:lstStyle/>
        <a:p>
          <a:r>
            <a:rPr lang="pt-PT" baseline="0" dirty="0"/>
            <a:t>Analisou-se detalhadamente a propagação do estado quântico até à sua receção, analisando-se a correspondência de bases aleatórias de polarização.</a:t>
          </a:r>
          <a:endParaRPr lang="pt-PT" dirty="0"/>
        </a:p>
      </dgm:t>
    </dgm:pt>
    <dgm:pt modelId="{3294FDDE-CF3F-4EF3-BCCF-855BDC1901C6}" type="parTrans" cxnId="{CB9A5FB0-11AB-43F4-B87B-97BD70EA99DE}">
      <dgm:prSet/>
      <dgm:spPr/>
      <dgm:t>
        <a:bodyPr/>
        <a:lstStyle/>
        <a:p>
          <a:endParaRPr lang="pt-PT"/>
        </a:p>
      </dgm:t>
    </dgm:pt>
    <dgm:pt modelId="{BE5A86BB-F869-4AB1-BCAA-64C074A15BCB}" type="sibTrans" cxnId="{CB9A5FB0-11AB-43F4-B87B-97BD70EA99DE}">
      <dgm:prSet/>
      <dgm:spPr/>
      <dgm:t>
        <a:bodyPr/>
        <a:lstStyle/>
        <a:p>
          <a:endParaRPr lang="pt-PT"/>
        </a:p>
      </dgm:t>
    </dgm:pt>
    <dgm:pt modelId="{7A1A19FC-7448-42A4-A3E9-DDFFF15EFBBA}">
      <dgm:prSet/>
      <dgm:spPr/>
      <dgm:t>
        <a:bodyPr/>
        <a:lstStyle/>
        <a:p>
          <a:r>
            <a:rPr lang="pt-PT" baseline="0" dirty="0"/>
            <a:t>Implementou-se um sistema quântico para gerar estados quânticos para uso no protocolo quântico BB84.</a:t>
          </a:r>
          <a:endParaRPr lang="pt-PT" dirty="0"/>
        </a:p>
      </dgm:t>
    </dgm:pt>
    <dgm:pt modelId="{2F44B8AD-EFA8-4DDF-9B46-6A2F0BB5CE68}" type="parTrans" cxnId="{691D4DC9-E2BB-4EB5-86B6-9FCBC23A5317}">
      <dgm:prSet/>
      <dgm:spPr/>
      <dgm:t>
        <a:bodyPr/>
        <a:lstStyle/>
        <a:p>
          <a:endParaRPr lang="pt-PT"/>
        </a:p>
      </dgm:t>
    </dgm:pt>
    <dgm:pt modelId="{DD534554-CBAA-4974-8257-A097CE51FCF3}" type="sibTrans" cxnId="{691D4DC9-E2BB-4EB5-86B6-9FCBC23A5317}">
      <dgm:prSet/>
      <dgm:spPr/>
      <dgm:t>
        <a:bodyPr/>
        <a:lstStyle/>
        <a:p>
          <a:endParaRPr lang="pt-PT"/>
        </a:p>
      </dgm:t>
    </dgm:pt>
    <dgm:pt modelId="{3FAF669E-CAC4-4AAA-A3DA-401A4905F5D5}" type="pres">
      <dgm:prSet presAssocID="{271C43B6-5029-45ED-9B79-D54383DF4548}" presName="Name0" presStyleCnt="0">
        <dgm:presLayoutVars>
          <dgm:chMax val="7"/>
          <dgm:chPref val="5"/>
        </dgm:presLayoutVars>
      </dgm:prSet>
      <dgm:spPr/>
    </dgm:pt>
    <dgm:pt modelId="{F63256F0-FCA9-4DBD-BD75-FE6FBB9189E0}" type="pres">
      <dgm:prSet presAssocID="{271C43B6-5029-45ED-9B79-D54383DF4548}" presName="arrowNode" presStyleLbl="node1" presStyleIdx="0" presStyleCnt="1"/>
      <dgm:spPr/>
    </dgm:pt>
    <dgm:pt modelId="{4CDACB4E-12EB-498C-BCC0-F9B04944578D}" type="pres">
      <dgm:prSet presAssocID="{C5942A44-6930-4597-BA4A-850DBF57BBF6}" presName="txNode1" presStyleLbl="revTx" presStyleIdx="0" presStyleCnt="4">
        <dgm:presLayoutVars>
          <dgm:bulletEnabled val="1"/>
        </dgm:presLayoutVars>
      </dgm:prSet>
      <dgm:spPr/>
    </dgm:pt>
    <dgm:pt modelId="{F50DA899-DBB2-41FF-8CF2-8CA7F363F005}" type="pres">
      <dgm:prSet presAssocID="{4F0B46AB-E93B-4229-A1E0-A4B0D2CF861B}" presName="txNode2" presStyleLbl="revTx" presStyleIdx="1" presStyleCnt="4" custLinFactNeighborX="-9385" custLinFactNeighborY="-67370">
        <dgm:presLayoutVars>
          <dgm:bulletEnabled val="1"/>
        </dgm:presLayoutVars>
      </dgm:prSet>
      <dgm:spPr/>
    </dgm:pt>
    <dgm:pt modelId="{89EED7E8-2BFB-4ECE-B153-3882E7C325C4}" type="pres">
      <dgm:prSet presAssocID="{4D1B0B62-CD46-4A20-B89A-E7C6E72407D6}" presName="dotNode2" presStyleCnt="0"/>
      <dgm:spPr/>
    </dgm:pt>
    <dgm:pt modelId="{5180E815-4A31-45D1-8166-0D1574C4DF7B}" type="pres">
      <dgm:prSet presAssocID="{4D1B0B62-CD46-4A20-B89A-E7C6E72407D6}" presName="dotRepeatNode" presStyleLbl="fgShp" presStyleIdx="0" presStyleCnt="2"/>
      <dgm:spPr/>
    </dgm:pt>
    <dgm:pt modelId="{527DDA6A-5BF6-4AF1-8C40-184756DA2A72}" type="pres">
      <dgm:prSet presAssocID="{C97801CA-2ECD-4767-AE75-10046109071B}" presName="txNode3" presStyleLbl="revTx" presStyleIdx="2" presStyleCnt="4" custLinFactNeighborX="-11966" custLinFactNeighborY="-32590">
        <dgm:presLayoutVars>
          <dgm:bulletEnabled val="1"/>
        </dgm:presLayoutVars>
      </dgm:prSet>
      <dgm:spPr/>
    </dgm:pt>
    <dgm:pt modelId="{A10BFB19-9682-47A1-B3DB-859C67E77144}" type="pres">
      <dgm:prSet presAssocID="{BE5A86BB-F869-4AB1-BCAA-64C074A15BCB}" presName="dotNode3" presStyleCnt="0"/>
      <dgm:spPr/>
    </dgm:pt>
    <dgm:pt modelId="{32977072-EE44-4D15-B960-01E5B53C0FE2}" type="pres">
      <dgm:prSet presAssocID="{BE5A86BB-F869-4AB1-BCAA-64C074A15BCB}" presName="dotRepeatNode" presStyleLbl="fgShp" presStyleIdx="1" presStyleCnt="2"/>
      <dgm:spPr/>
    </dgm:pt>
    <dgm:pt modelId="{A6BEBCA1-C8B9-457A-9EF3-0EC84C4E7132}" type="pres">
      <dgm:prSet presAssocID="{7A1A19FC-7448-42A4-A3E9-DDFFF15EFBBA}" presName="txNode4" presStyleLbl="revTx" presStyleIdx="3" presStyleCnt="4" custLinFactY="-100000" custLinFactNeighborX="24730" custLinFactNeighborY="-133093">
        <dgm:presLayoutVars>
          <dgm:bulletEnabled val="1"/>
        </dgm:presLayoutVars>
      </dgm:prSet>
      <dgm:spPr/>
    </dgm:pt>
  </dgm:ptLst>
  <dgm:cxnLst>
    <dgm:cxn modelId="{0021B62C-B8BF-4A87-9E2E-B1A8FFC49B38}" srcId="{271C43B6-5029-45ED-9B79-D54383DF4548}" destId="{C5942A44-6930-4597-BA4A-850DBF57BBF6}" srcOrd="0" destOrd="0" parTransId="{6BE850D1-C937-4B18-99BA-8411B26DD9CD}" sibTransId="{9A73BEBE-AF11-4064-BAFF-82CF379D8D97}"/>
    <dgm:cxn modelId="{882B0850-DA9D-4C05-90DB-A71DFFD3B4FE}" type="presOf" srcId="{BE5A86BB-F869-4AB1-BCAA-64C074A15BCB}" destId="{32977072-EE44-4D15-B960-01E5B53C0FE2}" srcOrd="0" destOrd="0" presId="urn:microsoft.com/office/officeart/2009/3/layout/DescendingProcess"/>
    <dgm:cxn modelId="{0F7E5E53-18B2-48B6-A5AA-229CA6D8D8DC}" type="presOf" srcId="{271C43B6-5029-45ED-9B79-D54383DF4548}" destId="{3FAF669E-CAC4-4AAA-A3DA-401A4905F5D5}" srcOrd="0" destOrd="0" presId="urn:microsoft.com/office/officeart/2009/3/layout/DescendingProcess"/>
    <dgm:cxn modelId="{D4B6C385-83FA-4144-A1BE-5CAB00C87746}" type="presOf" srcId="{7A1A19FC-7448-42A4-A3E9-DDFFF15EFBBA}" destId="{A6BEBCA1-C8B9-457A-9EF3-0EC84C4E7132}" srcOrd="0" destOrd="0" presId="urn:microsoft.com/office/officeart/2009/3/layout/DescendingProcess"/>
    <dgm:cxn modelId="{CC493BAB-31F2-4C88-A8C5-D155ECEB6827}" type="presOf" srcId="{4F0B46AB-E93B-4229-A1E0-A4B0D2CF861B}" destId="{F50DA899-DBB2-41FF-8CF2-8CA7F363F005}" srcOrd="0" destOrd="0" presId="urn:microsoft.com/office/officeart/2009/3/layout/DescendingProcess"/>
    <dgm:cxn modelId="{9D1188AF-9404-4A5E-B719-7086D574BA58}" type="presOf" srcId="{C5942A44-6930-4597-BA4A-850DBF57BBF6}" destId="{4CDACB4E-12EB-498C-BCC0-F9B04944578D}" srcOrd="0" destOrd="0" presId="urn:microsoft.com/office/officeart/2009/3/layout/DescendingProcess"/>
    <dgm:cxn modelId="{CB9A5FB0-11AB-43F4-B87B-97BD70EA99DE}" srcId="{271C43B6-5029-45ED-9B79-D54383DF4548}" destId="{C97801CA-2ECD-4767-AE75-10046109071B}" srcOrd="2" destOrd="0" parTransId="{3294FDDE-CF3F-4EF3-BCCF-855BDC1901C6}" sibTransId="{BE5A86BB-F869-4AB1-BCAA-64C074A15BCB}"/>
    <dgm:cxn modelId="{F04F93C6-126E-4B6E-B7BD-C0BBFF54831E}" type="presOf" srcId="{C97801CA-2ECD-4767-AE75-10046109071B}" destId="{527DDA6A-5BF6-4AF1-8C40-184756DA2A72}" srcOrd="0" destOrd="0" presId="urn:microsoft.com/office/officeart/2009/3/layout/DescendingProcess"/>
    <dgm:cxn modelId="{691D4DC9-E2BB-4EB5-86B6-9FCBC23A5317}" srcId="{271C43B6-5029-45ED-9B79-D54383DF4548}" destId="{7A1A19FC-7448-42A4-A3E9-DDFFF15EFBBA}" srcOrd="3" destOrd="0" parTransId="{2F44B8AD-EFA8-4DDF-9B46-6A2F0BB5CE68}" sibTransId="{DD534554-CBAA-4974-8257-A097CE51FCF3}"/>
    <dgm:cxn modelId="{B7D844D5-4705-410A-BF0A-A981BA811517}" srcId="{271C43B6-5029-45ED-9B79-D54383DF4548}" destId="{4F0B46AB-E93B-4229-A1E0-A4B0D2CF861B}" srcOrd="1" destOrd="0" parTransId="{4941F41C-035C-461E-A004-33DD9D263FFC}" sibTransId="{4D1B0B62-CD46-4A20-B89A-E7C6E72407D6}"/>
    <dgm:cxn modelId="{0190A5DC-7AC2-47A1-BEE3-0C4FDA4D8251}" type="presOf" srcId="{4D1B0B62-CD46-4A20-B89A-E7C6E72407D6}" destId="{5180E815-4A31-45D1-8166-0D1574C4DF7B}" srcOrd="0" destOrd="0" presId="urn:microsoft.com/office/officeart/2009/3/layout/DescendingProcess"/>
    <dgm:cxn modelId="{84C58173-656E-47D8-AE86-1016DCA7B056}" type="presParOf" srcId="{3FAF669E-CAC4-4AAA-A3DA-401A4905F5D5}" destId="{F63256F0-FCA9-4DBD-BD75-FE6FBB9189E0}" srcOrd="0" destOrd="0" presId="urn:microsoft.com/office/officeart/2009/3/layout/DescendingProcess"/>
    <dgm:cxn modelId="{E8E807CE-A8DD-4F93-A76F-9768AB6892A3}" type="presParOf" srcId="{3FAF669E-CAC4-4AAA-A3DA-401A4905F5D5}" destId="{4CDACB4E-12EB-498C-BCC0-F9B04944578D}" srcOrd="1" destOrd="0" presId="urn:microsoft.com/office/officeart/2009/3/layout/DescendingProcess"/>
    <dgm:cxn modelId="{C96748E9-2D33-4012-BF65-D38CD7BA009C}" type="presParOf" srcId="{3FAF669E-CAC4-4AAA-A3DA-401A4905F5D5}" destId="{F50DA899-DBB2-41FF-8CF2-8CA7F363F005}" srcOrd="2" destOrd="0" presId="urn:microsoft.com/office/officeart/2009/3/layout/DescendingProcess"/>
    <dgm:cxn modelId="{E7CC0B56-F417-4E26-85AE-5D2E1E9E1BA0}" type="presParOf" srcId="{3FAF669E-CAC4-4AAA-A3DA-401A4905F5D5}" destId="{89EED7E8-2BFB-4ECE-B153-3882E7C325C4}" srcOrd="3" destOrd="0" presId="urn:microsoft.com/office/officeart/2009/3/layout/DescendingProcess"/>
    <dgm:cxn modelId="{74BF3BDE-E91C-4FC2-B459-8E5B0ECE3C55}" type="presParOf" srcId="{89EED7E8-2BFB-4ECE-B153-3882E7C325C4}" destId="{5180E815-4A31-45D1-8166-0D1574C4DF7B}" srcOrd="0" destOrd="0" presId="urn:microsoft.com/office/officeart/2009/3/layout/DescendingProcess"/>
    <dgm:cxn modelId="{6D7D90F8-D81A-4646-8962-73F32EBF1386}" type="presParOf" srcId="{3FAF669E-CAC4-4AAA-A3DA-401A4905F5D5}" destId="{527DDA6A-5BF6-4AF1-8C40-184756DA2A72}" srcOrd="4" destOrd="0" presId="urn:microsoft.com/office/officeart/2009/3/layout/DescendingProcess"/>
    <dgm:cxn modelId="{344C5F6F-6D10-4CFE-8064-753062E05BB6}" type="presParOf" srcId="{3FAF669E-CAC4-4AAA-A3DA-401A4905F5D5}" destId="{A10BFB19-9682-47A1-B3DB-859C67E77144}" srcOrd="5" destOrd="0" presId="urn:microsoft.com/office/officeart/2009/3/layout/DescendingProcess"/>
    <dgm:cxn modelId="{8DD14F2E-C942-427D-BA17-8E01E2448EFB}" type="presParOf" srcId="{A10BFB19-9682-47A1-B3DB-859C67E77144}" destId="{32977072-EE44-4D15-B960-01E5B53C0FE2}" srcOrd="0" destOrd="0" presId="urn:microsoft.com/office/officeart/2009/3/layout/DescendingProcess"/>
    <dgm:cxn modelId="{976956F1-F66D-44C2-A078-0F3EB7E2699A}" type="presParOf" srcId="{3FAF669E-CAC4-4AAA-A3DA-401A4905F5D5}" destId="{A6BEBCA1-C8B9-457A-9EF3-0EC84C4E7132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2DD898-4E40-4EBC-B799-B2E7F68D91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403F212-15BF-4454-8211-FB62C2C86C5D}">
      <dgm:prSet/>
      <dgm:spPr/>
      <dgm:t>
        <a:bodyPr/>
        <a:lstStyle/>
        <a:p>
          <a:r>
            <a:rPr lang="en-US" dirty="0" err="1"/>
            <a:t>Projeto</a:t>
          </a:r>
          <a:r>
            <a:rPr lang="en-US" dirty="0"/>
            <a:t> UIDB/50008/2020-UIDP/50008/2020 (action </a:t>
          </a:r>
          <a:r>
            <a:rPr lang="en-US" dirty="0" err="1"/>
            <a:t>QuRunner</a:t>
          </a:r>
          <a:r>
            <a:rPr lang="en-US" dirty="0"/>
            <a:t>), </a:t>
          </a:r>
          <a:r>
            <a:rPr lang="en-US" dirty="0" err="1"/>
            <a:t>financiado</a:t>
          </a:r>
          <a:r>
            <a:rPr lang="en-US" dirty="0"/>
            <a:t> por FCT/MCTE,  por </a:t>
          </a:r>
          <a:r>
            <a:rPr lang="en-US" dirty="0" err="1"/>
            <a:t>fundos</a:t>
          </a:r>
          <a:r>
            <a:rPr lang="en-US" dirty="0"/>
            <a:t> </a:t>
          </a:r>
          <a:r>
            <a:rPr lang="en-US" dirty="0" err="1"/>
            <a:t>nacionais</a:t>
          </a:r>
          <a:r>
            <a:rPr lang="en-US" dirty="0"/>
            <a:t> e </a:t>
          </a:r>
          <a:r>
            <a:rPr lang="en-US" dirty="0" err="1"/>
            <a:t>fundos</a:t>
          </a:r>
          <a:r>
            <a:rPr lang="en-US" dirty="0"/>
            <a:t> da </a:t>
          </a:r>
          <a:r>
            <a:rPr lang="pt-PT" dirty="0"/>
            <a:t>EU . </a:t>
          </a:r>
          <a:endParaRPr lang="en-US" dirty="0"/>
        </a:p>
      </dgm:t>
    </dgm:pt>
    <dgm:pt modelId="{48D35823-724F-4502-A912-CA0A5F92998F}" type="parTrans" cxnId="{1FA6D5AD-D4B6-4BBF-9C30-DCB7E8638A2F}">
      <dgm:prSet/>
      <dgm:spPr/>
      <dgm:t>
        <a:bodyPr/>
        <a:lstStyle/>
        <a:p>
          <a:endParaRPr lang="pt-PT"/>
        </a:p>
      </dgm:t>
    </dgm:pt>
    <dgm:pt modelId="{EE16950E-CBC4-45F8-88CE-D9E685EED04E}" type="sibTrans" cxnId="{1FA6D5AD-D4B6-4BBF-9C30-DCB7E8638A2F}">
      <dgm:prSet/>
      <dgm:spPr/>
      <dgm:t>
        <a:bodyPr/>
        <a:lstStyle/>
        <a:p>
          <a:endParaRPr lang="pt-PT"/>
        </a:p>
      </dgm:t>
    </dgm:pt>
    <dgm:pt modelId="{A864EB79-4C3C-4306-AD8F-80328AB798CC}">
      <dgm:prSet/>
      <dgm:spPr/>
      <dgm:t>
        <a:bodyPr/>
        <a:lstStyle/>
        <a:p>
          <a:r>
            <a:rPr lang="en-US" dirty="0" err="1"/>
            <a:t>Universidade</a:t>
          </a:r>
          <a:r>
            <a:rPr lang="en-US" dirty="0"/>
            <a:t> de Aveiro e Instituto de </a:t>
          </a:r>
          <a:r>
            <a:rPr lang="en-US" dirty="0" err="1"/>
            <a:t>Telecomunicações</a:t>
          </a:r>
          <a:r>
            <a:rPr lang="en-US" dirty="0"/>
            <a:t>.</a:t>
          </a:r>
        </a:p>
      </dgm:t>
    </dgm:pt>
    <dgm:pt modelId="{57A9FD50-FC56-43A6-B75A-509DBC2B9532}" type="sibTrans" cxnId="{CAB9F95E-E8F5-471D-B42C-B8FDFADAD649}">
      <dgm:prSet/>
      <dgm:spPr/>
      <dgm:t>
        <a:bodyPr/>
        <a:lstStyle/>
        <a:p>
          <a:endParaRPr lang="en-US"/>
        </a:p>
      </dgm:t>
    </dgm:pt>
    <dgm:pt modelId="{F0029267-3F8C-4BEE-974E-22074C0303C6}" type="parTrans" cxnId="{CAB9F95E-E8F5-471D-B42C-B8FDFADAD649}">
      <dgm:prSet/>
      <dgm:spPr/>
      <dgm:t>
        <a:bodyPr/>
        <a:lstStyle/>
        <a:p>
          <a:endParaRPr lang="en-US"/>
        </a:p>
      </dgm:t>
    </dgm:pt>
    <dgm:pt modelId="{0CCB16F5-769E-4623-913C-001665A5B213}" type="pres">
      <dgm:prSet presAssocID="{1C2DD898-4E40-4EBC-B799-B2E7F68D9165}" presName="Name0" presStyleCnt="0">
        <dgm:presLayoutVars>
          <dgm:chMax val="7"/>
          <dgm:chPref val="7"/>
          <dgm:dir/>
        </dgm:presLayoutVars>
      </dgm:prSet>
      <dgm:spPr/>
    </dgm:pt>
    <dgm:pt modelId="{2E71D348-9210-4612-84C1-5993C55EE332}" type="pres">
      <dgm:prSet presAssocID="{1C2DD898-4E40-4EBC-B799-B2E7F68D9165}" presName="Name1" presStyleCnt="0"/>
      <dgm:spPr/>
    </dgm:pt>
    <dgm:pt modelId="{C2F0B80B-670B-4198-9890-095EAA167370}" type="pres">
      <dgm:prSet presAssocID="{1C2DD898-4E40-4EBC-B799-B2E7F68D9165}" presName="cycle" presStyleCnt="0"/>
      <dgm:spPr/>
    </dgm:pt>
    <dgm:pt modelId="{4B4E327D-6181-4937-BD2A-F6257BFC3D2F}" type="pres">
      <dgm:prSet presAssocID="{1C2DD898-4E40-4EBC-B799-B2E7F68D9165}" presName="srcNode" presStyleLbl="node1" presStyleIdx="0" presStyleCnt="2"/>
      <dgm:spPr/>
    </dgm:pt>
    <dgm:pt modelId="{5A7B49C1-C51B-4B57-B3A6-3F9B02C79291}" type="pres">
      <dgm:prSet presAssocID="{1C2DD898-4E40-4EBC-B799-B2E7F68D9165}" presName="conn" presStyleLbl="parChTrans1D2" presStyleIdx="0" presStyleCnt="1"/>
      <dgm:spPr/>
    </dgm:pt>
    <dgm:pt modelId="{FCE20545-267D-451B-A160-C4FA537919E2}" type="pres">
      <dgm:prSet presAssocID="{1C2DD898-4E40-4EBC-B799-B2E7F68D9165}" presName="extraNode" presStyleLbl="node1" presStyleIdx="0" presStyleCnt="2"/>
      <dgm:spPr/>
    </dgm:pt>
    <dgm:pt modelId="{4DAC48AF-6510-4883-AC57-AF88B80DC1FE}" type="pres">
      <dgm:prSet presAssocID="{1C2DD898-4E40-4EBC-B799-B2E7F68D9165}" presName="dstNode" presStyleLbl="node1" presStyleIdx="0" presStyleCnt="2"/>
      <dgm:spPr/>
    </dgm:pt>
    <dgm:pt modelId="{30050EC4-0E1F-4D90-8F3E-8E05A837E830}" type="pres">
      <dgm:prSet presAssocID="{A864EB79-4C3C-4306-AD8F-80328AB798CC}" presName="text_1" presStyleLbl="node1" presStyleIdx="0" presStyleCnt="2">
        <dgm:presLayoutVars>
          <dgm:bulletEnabled val="1"/>
        </dgm:presLayoutVars>
      </dgm:prSet>
      <dgm:spPr/>
    </dgm:pt>
    <dgm:pt modelId="{F8892DA0-C543-4B1D-AF71-F78399A98211}" type="pres">
      <dgm:prSet presAssocID="{A864EB79-4C3C-4306-AD8F-80328AB798CC}" presName="accent_1" presStyleCnt="0"/>
      <dgm:spPr/>
    </dgm:pt>
    <dgm:pt modelId="{8047C110-28AC-4B7B-9F83-5CC1D430032B}" type="pres">
      <dgm:prSet presAssocID="{A864EB79-4C3C-4306-AD8F-80328AB798CC}" presName="accentRepeatNode" presStyleLbl="solidFgAcc1" presStyleIdx="0" presStyleCnt="2"/>
      <dgm:spPr/>
    </dgm:pt>
    <dgm:pt modelId="{02D03499-B700-45A5-A038-9B5C5190F330}" type="pres">
      <dgm:prSet presAssocID="{F403F212-15BF-4454-8211-FB62C2C86C5D}" presName="text_2" presStyleLbl="node1" presStyleIdx="1" presStyleCnt="2">
        <dgm:presLayoutVars>
          <dgm:bulletEnabled val="1"/>
        </dgm:presLayoutVars>
      </dgm:prSet>
      <dgm:spPr/>
    </dgm:pt>
    <dgm:pt modelId="{D343745B-174F-400B-A3EA-837AFB76F2BB}" type="pres">
      <dgm:prSet presAssocID="{F403F212-15BF-4454-8211-FB62C2C86C5D}" presName="accent_2" presStyleCnt="0"/>
      <dgm:spPr/>
    </dgm:pt>
    <dgm:pt modelId="{4FAAC114-37BE-4EBD-85B2-6F8BF6818D0D}" type="pres">
      <dgm:prSet presAssocID="{F403F212-15BF-4454-8211-FB62C2C86C5D}" presName="accentRepeatNode" presStyleLbl="solidFgAcc1" presStyleIdx="1" presStyleCnt="2"/>
      <dgm:spPr/>
    </dgm:pt>
  </dgm:ptLst>
  <dgm:cxnLst>
    <dgm:cxn modelId="{CC80522B-817B-45F6-A101-DDBCD7E8717A}" type="presOf" srcId="{A864EB79-4C3C-4306-AD8F-80328AB798CC}" destId="{30050EC4-0E1F-4D90-8F3E-8E05A837E830}" srcOrd="0" destOrd="0" presId="urn:microsoft.com/office/officeart/2008/layout/VerticalCurvedList"/>
    <dgm:cxn modelId="{CAB9F95E-E8F5-471D-B42C-B8FDFADAD649}" srcId="{1C2DD898-4E40-4EBC-B799-B2E7F68D9165}" destId="{A864EB79-4C3C-4306-AD8F-80328AB798CC}" srcOrd="0" destOrd="0" parTransId="{F0029267-3F8C-4BEE-974E-22074C0303C6}" sibTransId="{57A9FD50-FC56-43A6-B75A-509DBC2B9532}"/>
    <dgm:cxn modelId="{90269343-DE8A-4120-99CF-213B42828236}" type="presOf" srcId="{F403F212-15BF-4454-8211-FB62C2C86C5D}" destId="{02D03499-B700-45A5-A038-9B5C5190F330}" srcOrd="0" destOrd="0" presId="urn:microsoft.com/office/officeart/2008/layout/VerticalCurvedList"/>
    <dgm:cxn modelId="{1FA6D5AD-D4B6-4BBF-9C30-DCB7E8638A2F}" srcId="{1C2DD898-4E40-4EBC-B799-B2E7F68D9165}" destId="{F403F212-15BF-4454-8211-FB62C2C86C5D}" srcOrd="1" destOrd="0" parTransId="{48D35823-724F-4502-A912-CA0A5F92998F}" sibTransId="{EE16950E-CBC4-45F8-88CE-D9E685EED04E}"/>
    <dgm:cxn modelId="{F5E301AF-8ECD-4AED-93FB-A274D2148370}" type="presOf" srcId="{57A9FD50-FC56-43A6-B75A-509DBC2B9532}" destId="{5A7B49C1-C51B-4B57-B3A6-3F9B02C79291}" srcOrd="0" destOrd="0" presId="urn:microsoft.com/office/officeart/2008/layout/VerticalCurvedList"/>
    <dgm:cxn modelId="{03CB90D3-418C-4B3E-A267-AED1EE453B48}" type="presOf" srcId="{1C2DD898-4E40-4EBC-B799-B2E7F68D9165}" destId="{0CCB16F5-769E-4623-913C-001665A5B213}" srcOrd="0" destOrd="0" presId="urn:microsoft.com/office/officeart/2008/layout/VerticalCurvedList"/>
    <dgm:cxn modelId="{0A3230D9-D092-4A13-A767-997220D86B54}" type="presParOf" srcId="{0CCB16F5-769E-4623-913C-001665A5B213}" destId="{2E71D348-9210-4612-84C1-5993C55EE332}" srcOrd="0" destOrd="0" presId="urn:microsoft.com/office/officeart/2008/layout/VerticalCurvedList"/>
    <dgm:cxn modelId="{F4BFC7F4-2982-4AD0-B2EB-85A6F49C2220}" type="presParOf" srcId="{2E71D348-9210-4612-84C1-5993C55EE332}" destId="{C2F0B80B-670B-4198-9890-095EAA167370}" srcOrd="0" destOrd="0" presId="urn:microsoft.com/office/officeart/2008/layout/VerticalCurvedList"/>
    <dgm:cxn modelId="{FEA04B34-6564-465A-AFFD-645ABB880512}" type="presParOf" srcId="{C2F0B80B-670B-4198-9890-095EAA167370}" destId="{4B4E327D-6181-4937-BD2A-F6257BFC3D2F}" srcOrd="0" destOrd="0" presId="urn:microsoft.com/office/officeart/2008/layout/VerticalCurvedList"/>
    <dgm:cxn modelId="{FA0C02B6-5227-4C90-94BF-92B0488B03CB}" type="presParOf" srcId="{C2F0B80B-670B-4198-9890-095EAA167370}" destId="{5A7B49C1-C51B-4B57-B3A6-3F9B02C79291}" srcOrd="1" destOrd="0" presId="urn:microsoft.com/office/officeart/2008/layout/VerticalCurvedList"/>
    <dgm:cxn modelId="{6BC545A6-60E6-4FF2-870B-A5DEB0E42B96}" type="presParOf" srcId="{C2F0B80B-670B-4198-9890-095EAA167370}" destId="{FCE20545-267D-451B-A160-C4FA537919E2}" srcOrd="2" destOrd="0" presId="urn:microsoft.com/office/officeart/2008/layout/VerticalCurvedList"/>
    <dgm:cxn modelId="{2512EB46-5407-40EE-9FB9-9C3D29BDCBE1}" type="presParOf" srcId="{C2F0B80B-670B-4198-9890-095EAA167370}" destId="{4DAC48AF-6510-4883-AC57-AF88B80DC1FE}" srcOrd="3" destOrd="0" presId="urn:microsoft.com/office/officeart/2008/layout/VerticalCurvedList"/>
    <dgm:cxn modelId="{5817B5FA-0B66-46D3-95FC-A5B8BD3B59D3}" type="presParOf" srcId="{2E71D348-9210-4612-84C1-5993C55EE332}" destId="{30050EC4-0E1F-4D90-8F3E-8E05A837E830}" srcOrd="1" destOrd="0" presId="urn:microsoft.com/office/officeart/2008/layout/VerticalCurvedList"/>
    <dgm:cxn modelId="{82CB1743-8D63-4FD6-BDA1-9F6C1362FDF1}" type="presParOf" srcId="{2E71D348-9210-4612-84C1-5993C55EE332}" destId="{F8892DA0-C543-4B1D-AF71-F78399A98211}" srcOrd="2" destOrd="0" presId="urn:microsoft.com/office/officeart/2008/layout/VerticalCurvedList"/>
    <dgm:cxn modelId="{E59DD100-F356-4C46-BCAB-94F7192179BB}" type="presParOf" srcId="{F8892DA0-C543-4B1D-AF71-F78399A98211}" destId="{8047C110-28AC-4B7B-9F83-5CC1D430032B}" srcOrd="0" destOrd="0" presId="urn:microsoft.com/office/officeart/2008/layout/VerticalCurvedList"/>
    <dgm:cxn modelId="{E87749E8-FB75-4A0D-B534-B9839AD5352C}" type="presParOf" srcId="{2E71D348-9210-4612-84C1-5993C55EE332}" destId="{02D03499-B700-45A5-A038-9B5C5190F330}" srcOrd="3" destOrd="0" presId="urn:microsoft.com/office/officeart/2008/layout/VerticalCurvedList"/>
    <dgm:cxn modelId="{D4CDA0D5-2A23-4DAD-A0F3-3BD47E52CA5C}" type="presParOf" srcId="{2E71D348-9210-4612-84C1-5993C55EE332}" destId="{D343745B-174F-400B-A3EA-837AFB76F2BB}" srcOrd="4" destOrd="0" presId="urn:microsoft.com/office/officeart/2008/layout/VerticalCurvedList"/>
    <dgm:cxn modelId="{1D50E7E2-91BB-4698-A2B2-8CDB5AB948C2}" type="presParOf" srcId="{D343745B-174F-400B-A3EA-837AFB76F2BB}" destId="{4FAAC114-37BE-4EBD-85B2-6F8BF6818D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8BB51-B302-4C30-B943-76C44C089640}">
      <dsp:nvSpPr>
        <dsp:cNvPr id="0" name=""/>
        <dsp:cNvSpPr/>
      </dsp:nvSpPr>
      <dsp:spPr>
        <a:xfrm>
          <a:off x="0" y="446976"/>
          <a:ext cx="10363200" cy="3878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Codificar informação para transmissão em variáveis discretas usando Moduladores de Fase</a:t>
          </a:r>
          <a:endParaRPr lang="en-US" sz="1700" kern="1200" dirty="0"/>
        </a:p>
      </dsp:txBody>
      <dsp:txXfrm>
        <a:off x="18934" y="465910"/>
        <a:ext cx="10325332" cy="349987"/>
      </dsp:txXfrm>
    </dsp:sp>
    <dsp:sp modelId="{F5EE1275-38B0-4EE3-AE3F-66EEAA1DC509}">
      <dsp:nvSpPr>
        <dsp:cNvPr id="0" name=""/>
        <dsp:cNvSpPr/>
      </dsp:nvSpPr>
      <dsp:spPr>
        <a:xfrm>
          <a:off x="0" y="883791"/>
          <a:ext cx="10363200" cy="387855"/>
        </a:xfrm>
        <a:prstGeom prst="roundRect">
          <a:avLst/>
        </a:prstGeom>
        <a:solidFill>
          <a:schemeClr val="accent5">
            <a:hueOff val="3846953"/>
            <a:satOff val="-1374"/>
            <a:lumOff val="22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Impacto da variação da polarização dos estados gerados durante a evolução numa fibra ótica convencional</a:t>
          </a:r>
          <a:endParaRPr lang="en-US" sz="1700" kern="1200" dirty="0"/>
        </a:p>
      </dsp:txBody>
      <dsp:txXfrm>
        <a:off x="18934" y="902725"/>
        <a:ext cx="10325332" cy="349987"/>
      </dsp:txXfrm>
    </dsp:sp>
    <dsp:sp modelId="{324AF442-C5CA-4258-BD0A-5F3CDB6BF426}">
      <dsp:nvSpPr>
        <dsp:cNvPr id="0" name=""/>
        <dsp:cNvSpPr/>
      </dsp:nvSpPr>
      <dsp:spPr>
        <a:xfrm>
          <a:off x="0" y="1320605"/>
          <a:ext cx="10363200" cy="387855"/>
        </a:xfrm>
        <a:prstGeom prst="roundRect">
          <a:avLst/>
        </a:prstGeom>
        <a:solidFill>
          <a:schemeClr val="accent5">
            <a:hueOff val="7693906"/>
            <a:satOff val="-2748"/>
            <a:lumOff val="4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Estudo dos Moduladores de Fase como dispositivos que permitem escolher bases aleatórias</a:t>
          </a:r>
          <a:endParaRPr lang="en-US" sz="1700" kern="1200" dirty="0"/>
        </a:p>
      </dsp:txBody>
      <dsp:txXfrm>
        <a:off x="18934" y="1339539"/>
        <a:ext cx="10325332" cy="349987"/>
      </dsp:txXfrm>
    </dsp:sp>
    <dsp:sp modelId="{B5A1F682-668C-43DF-BE9B-8241096E1B44}">
      <dsp:nvSpPr>
        <dsp:cNvPr id="0" name=""/>
        <dsp:cNvSpPr/>
      </dsp:nvSpPr>
      <dsp:spPr>
        <a:xfrm>
          <a:off x="0" y="1757421"/>
          <a:ext cx="10363200" cy="387855"/>
        </a:xfrm>
        <a:prstGeom prst="roundRect">
          <a:avLst/>
        </a:prstGeom>
        <a:solidFill>
          <a:schemeClr val="accent5">
            <a:hueOff val="11540859"/>
            <a:satOff val="-4122"/>
            <a:lumOff val="66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Desenvolvimento de um sistema de distribuição de chave quântica para implementação do protocolo quântico BB84</a:t>
          </a:r>
          <a:endParaRPr lang="en-US" sz="1700" kern="1200" dirty="0"/>
        </a:p>
      </dsp:txBody>
      <dsp:txXfrm>
        <a:off x="18934" y="1776355"/>
        <a:ext cx="10325332" cy="349987"/>
      </dsp:txXfrm>
    </dsp:sp>
    <dsp:sp modelId="{0067F825-74D4-4F0A-9FB8-24188AB3EDD1}">
      <dsp:nvSpPr>
        <dsp:cNvPr id="0" name=""/>
        <dsp:cNvSpPr/>
      </dsp:nvSpPr>
      <dsp:spPr>
        <a:xfrm>
          <a:off x="0" y="2194235"/>
          <a:ext cx="10363200" cy="387855"/>
        </a:xfrm>
        <a:prstGeom prst="roundRect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Análise do QBER e da performance global do sistema</a:t>
          </a:r>
          <a:endParaRPr lang="en-US" sz="1700" kern="1200" dirty="0"/>
        </a:p>
      </dsp:txBody>
      <dsp:txXfrm>
        <a:off x="18934" y="2213169"/>
        <a:ext cx="10325332" cy="349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256F0-FCA9-4DBD-BD75-FE6FBB9189E0}">
      <dsp:nvSpPr>
        <dsp:cNvPr id="0" name=""/>
        <dsp:cNvSpPr/>
      </dsp:nvSpPr>
      <dsp:spPr>
        <a:xfrm rot="4396374">
          <a:off x="3297938" y="964438"/>
          <a:ext cx="4183887" cy="2917740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80E815-4A31-45D1-8166-0D1574C4DF7B}">
      <dsp:nvSpPr>
        <dsp:cNvPr id="0" name=""/>
        <dsp:cNvSpPr/>
      </dsp:nvSpPr>
      <dsp:spPr>
        <a:xfrm>
          <a:off x="5043833" y="1475310"/>
          <a:ext cx="105656" cy="10565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2977072-EE44-4D15-B960-01E5B53C0FE2}">
      <dsp:nvSpPr>
        <dsp:cNvPr id="0" name=""/>
        <dsp:cNvSpPr/>
      </dsp:nvSpPr>
      <dsp:spPr>
        <a:xfrm>
          <a:off x="5964012" y="2372419"/>
          <a:ext cx="105656" cy="10565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CDACB4E-12EB-498C-BCC0-F9B04944578D}">
      <dsp:nvSpPr>
        <dsp:cNvPr id="0" name=""/>
        <dsp:cNvSpPr/>
      </dsp:nvSpPr>
      <dsp:spPr>
        <a:xfrm>
          <a:off x="3017462" y="0"/>
          <a:ext cx="1972573" cy="77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baseline="0" dirty="0"/>
            <a:t>Observou-se como os moduladores de Fase geram Estados de polarização arbitrários.</a:t>
          </a:r>
          <a:endParaRPr lang="pt-PT" sz="1200" kern="1200" dirty="0"/>
        </a:p>
      </dsp:txBody>
      <dsp:txXfrm>
        <a:off x="3017462" y="0"/>
        <a:ext cx="1972573" cy="775458"/>
      </dsp:txXfrm>
    </dsp:sp>
    <dsp:sp modelId="{F50DA899-DBB2-41FF-8CF2-8CA7F363F005}">
      <dsp:nvSpPr>
        <dsp:cNvPr id="0" name=""/>
        <dsp:cNvSpPr/>
      </dsp:nvSpPr>
      <dsp:spPr>
        <a:xfrm>
          <a:off x="5374615" y="617982"/>
          <a:ext cx="2718952" cy="77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baseline="0" dirty="0"/>
            <a:t>Analisou-se de forma detalhada a evolução da polarização do estado quântico evolui em fibras óticas convencionais.</a:t>
          </a:r>
          <a:endParaRPr lang="pt-PT" sz="1200" kern="1200" dirty="0"/>
        </a:p>
      </dsp:txBody>
      <dsp:txXfrm>
        <a:off x="5374615" y="617982"/>
        <a:ext cx="2718952" cy="775458"/>
      </dsp:txXfrm>
    </dsp:sp>
    <dsp:sp modelId="{527DDA6A-5BF6-4AF1-8C40-184756DA2A72}">
      <dsp:nvSpPr>
        <dsp:cNvPr id="0" name=""/>
        <dsp:cNvSpPr/>
      </dsp:nvSpPr>
      <dsp:spPr>
        <a:xfrm>
          <a:off x="2698492" y="1784796"/>
          <a:ext cx="2665639" cy="77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baseline="0" dirty="0"/>
            <a:t>Analisou-se detalhadamente a propagação do estado quântico até à sua receção, analisando-se a correspondência de bases aleatórias de polarização.</a:t>
          </a:r>
          <a:endParaRPr lang="pt-PT" sz="1200" kern="1200" dirty="0"/>
        </a:p>
      </dsp:txBody>
      <dsp:txXfrm>
        <a:off x="2698492" y="1784796"/>
        <a:ext cx="2665639" cy="775458"/>
      </dsp:txXfrm>
    </dsp:sp>
    <dsp:sp modelId="{A6BEBCA1-C8B9-457A-9EF3-0EC84C4E7132}">
      <dsp:nvSpPr>
        <dsp:cNvPr id="0" name=""/>
        <dsp:cNvSpPr/>
      </dsp:nvSpPr>
      <dsp:spPr>
        <a:xfrm>
          <a:off x="6342315" y="2263618"/>
          <a:ext cx="2665639" cy="77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 baseline="0" dirty="0"/>
            <a:t>Implementou-se um sistema quântico para gerar estados quânticos para uso no protocolo quântico BB84.</a:t>
          </a:r>
          <a:endParaRPr lang="pt-PT" sz="1200" kern="1200" dirty="0"/>
        </a:p>
      </dsp:txBody>
      <dsp:txXfrm>
        <a:off x="6342315" y="2263618"/>
        <a:ext cx="2665639" cy="7754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B49C1-C51B-4B57-B3A6-3F9B02C79291}">
      <dsp:nvSpPr>
        <dsp:cNvPr id="0" name=""/>
        <dsp:cNvSpPr/>
      </dsp:nvSpPr>
      <dsp:spPr>
        <a:xfrm>
          <a:off x="-4355958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50EC4-0E1F-4D90-8F3E-8E05A837E830}">
      <dsp:nvSpPr>
        <dsp:cNvPr id="0" name=""/>
        <dsp:cNvSpPr/>
      </dsp:nvSpPr>
      <dsp:spPr>
        <a:xfrm>
          <a:off x="713505" y="554502"/>
          <a:ext cx="7862332" cy="1108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4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Universidade</a:t>
          </a:r>
          <a:r>
            <a:rPr lang="en-US" sz="2600" kern="1200" dirty="0"/>
            <a:t> de Aveiro e Instituto de </a:t>
          </a:r>
          <a:r>
            <a:rPr lang="en-US" sz="2600" kern="1200" dirty="0" err="1"/>
            <a:t>Telecomunicações</a:t>
          </a:r>
          <a:r>
            <a:rPr lang="en-US" sz="2600" kern="1200" dirty="0"/>
            <a:t>.</a:t>
          </a:r>
        </a:p>
      </dsp:txBody>
      <dsp:txXfrm>
        <a:off x="713505" y="554502"/>
        <a:ext cx="7862332" cy="1108848"/>
      </dsp:txXfrm>
    </dsp:sp>
    <dsp:sp modelId="{8047C110-28AC-4B7B-9F83-5CC1D430032B}">
      <dsp:nvSpPr>
        <dsp:cNvPr id="0" name=""/>
        <dsp:cNvSpPr/>
      </dsp:nvSpPr>
      <dsp:spPr>
        <a:xfrm>
          <a:off x="20474" y="415895"/>
          <a:ext cx="1386061" cy="1386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03499-B700-45A5-A038-9B5C5190F330}">
      <dsp:nvSpPr>
        <dsp:cNvPr id="0" name=""/>
        <dsp:cNvSpPr/>
      </dsp:nvSpPr>
      <dsp:spPr>
        <a:xfrm>
          <a:off x="713505" y="2218085"/>
          <a:ext cx="7862332" cy="11088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49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Projeto</a:t>
          </a:r>
          <a:r>
            <a:rPr lang="en-US" sz="2600" kern="1200" dirty="0"/>
            <a:t> UIDB/50008/2020-UIDP/50008/2020 (action </a:t>
          </a:r>
          <a:r>
            <a:rPr lang="en-US" sz="2600" kern="1200" dirty="0" err="1"/>
            <a:t>QuRunner</a:t>
          </a:r>
          <a:r>
            <a:rPr lang="en-US" sz="2600" kern="1200" dirty="0"/>
            <a:t>), </a:t>
          </a:r>
          <a:r>
            <a:rPr lang="en-US" sz="2600" kern="1200" dirty="0" err="1"/>
            <a:t>financiado</a:t>
          </a:r>
          <a:r>
            <a:rPr lang="en-US" sz="2600" kern="1200" dirty="0"/>
            <a:t> por FCT/MCTE,  por </a:t>
          </a:r>
          <a:r>
            <a:rPr lang="en-US" sz="2600" kern="1200" dirty="0" err="1"/>
            <a:t>fundos</a:t>
          </a:r>
          <a:r>
            <a:rPr lang="en-US" sz="2600" kern="1200" dirty="0"/>
            <a:t> </a:t>
          </a:r>
          <a:r>
            <a:rPr lang="en-US" sz="2600" kern="1200" dirty="0" err="1"/>
            <a:t>nacionais</a:t>
          </a:r>
          <a:r>
            <a:rPr lang="en-US" sz="2600" kern="1200" dirty="0"/>
            <a:t> e </a:t>
          </a:r>
          <a:r>
            <a:rPr lang="en-US" sz="2600" kern="1200" dirty="0" err="1"/>
            <a:t>fundos</a:t>
          </a:r>
          <a:r>
            <a:rPr lang="en-US" sz="2600" kern="1200" dirty="0"/>
            <a:t> da </a:t>
          </a:r>
          <a:r>
            <a:rPr lang="pt-PT" sz="2600" kern="1200" dirty="0"/>
            <a:t>EU . </a:t>
          </a:r>
          <a:endParaRPr lang="en-US" sz="2600" kern="1200" dirty="0"/>
        </a:p>
      </dsp:txBody>
      <dsp:txXfrm>
        <a:off x="713505" y="2218085"/>
        <a:ext cx="7862332" cy="1108848"/>
      </dsp:txXfrm>
    </dsp:sp>
    <dsp:sp modelId="{4FAAC114-37BE-4EBD-85B2-6F8BF6818D0D}">
      <dsp:nvSpPr>
        <dsp:cNvPr id="0" name=""/>
        <dsp:cNvSpPr/>
      </dsp:nvSpPr>
      <dsp:spPr>
        <a:xfrm>
          <a:off x="20474" y="2079479"/>
          <a:ext cx="1386061" cy="1386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D400C-E298-4FB2-BE38-7ED6F7C44DD0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A755-38F2-47F0-80A8-3A4095484F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291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Reformular o conceito de criptografia clássica </a:t>
            </a:r>
            <a:r>
              <a:rPr lang="pt-PT" dirty="0" err="1"/>
              <a:t>vs</a:t>
            </a:r>
            <a:r>
              <a:rPr lang="pt-PT" dirty="0"/>
              <a:t> criptografia quântica : uma possível abordagem à motivação do nosso projeto … há muita informação a correr no quotidiano pelo que a criptografia quântica anda a surgir na base de protocolos quânticos, à base de mecanismos de criptografia clássica, mecanismo baseado em 0s e 1s.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A755-38F2-47F0-80A8-3A4095484FE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921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Shannon</a:t>
            </a:r>
            <a:r>
              <a:rPr lang="pt-PT" dirty="0"/>
              <a:t> -&gt; Fisher -&gt; </a:t>
            </a:r>
            <a:r>
              <a:rPr lang="pt-PT" dirty="0" err="1"/>
              <a:t>Nyquist</a:t>
            </a:r>
            <a:r>
              <a:rPr lang="pt-PT" dirty="0"/>
              <a:t> -&gt; Samuel Morse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A755-38F2-47F0-80A8-3A4095484FE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531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A755-38F2-47F0-80A8-3A4095484FE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21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Formas de erro: manipulação da informação proveniente do espião usar um sistema de transmissão semelhante ao da Alice- ao codificar </a:t>
            </a:r>
            <a:r>
              <a:rPr lang="pt-PT" dirty="0" err="1"/>
              <a:t>info</a:t>
            </a:r>
            <a:r>
              <a:rPr lang="pt-PT" dirty="0"/>
              <a:t> em fotões únicos- ou usar um sistema de deteção semelhante ao do Bob, sem que efetivamente os utilizadores se apercebam.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A755-38F2-47F0-80A8-3A4095484FEC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429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Tirar os orientadores -&gt; orientar para agradecimento Universidade de Aveiro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A755-38F2-47F0-80A8-3A4095484FEC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368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422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980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50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381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3249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553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5011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749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491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114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646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185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464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889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014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0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371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3168BD-0A81-4C29-98E5-82DAACB09E3C}" type="datetimeFigureOut">
              <a:rPr lang="pt-PT" smtClean="0"/>
              <a:t>25/07/2022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BB4069D-0269-4C07-8309-A0376A2415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604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nstituto de Telecomunicações – 5GROWTH">
            <a:extLst>
              <a:ext uri="{FF2B5EF4-FFF2-40B4-BE49-F238E27FC236}">
                <a16:creationId xmlns:a16="http://schemas.microsoft.com/office/drawing/2014/main" id="{F0222B8D-00D2-4BAC-8E63-033198ED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8447" y="145174"/>
            <a:ext cx="4031248" cy="24613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C00401-C3ED-4DE1-BB5D-1693AAFB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14" y="2846337"/>
            <a:ext cx="10364451" cy="141230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quântica</a:t>
            </a:r>
            <a:r>
              <a:rPr lang="en-US" dirty="0"/>
              <a:t> com </a:t>
            </a:r>
            <a:r>
              <a:rPr lang="en-US" dirty="0" err="1"/>
              <a:t>Estados</a:t>
            </a:r>
            <a:r>
              <a:rPr lang="en-US" dirty="0"/>
              <a:t> </a:t>
            </a:r>
            <a:r>
              <a:rPr lang="en-US" dirty="0" err="1"/>
              <a:t>Polarização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Moduladores</a:t>
            </a:r>
            <a:r>
              <a:rPr lang="en-US" dirty="0"/>
              <a:t> de </a:t>
            </a:r>
            <a:r>
              <a:rPr lang="en-US" dirty="0" err="1"/>
              <a:t>Fase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DCE5D1A-E7EA-4D7D-8107-6F67E484BE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914" y="4259500"/>
            <a:ext cx="11333407" cy="3073428"/>
          </a:xfrm>
        </p:spPr>
        <p:txBody>
          <a:bodyPr/>
          <a:lstStyle/>
          <a:p>
            <a:pPr marL="342900" algn="ctr"/>
            <a:r>
              <a:rPr lang="en-US" dirty="0"/>
              <a:t>João Pedro Serra Ribeiro, </a:t>
            </a:r>
            <a:r>
              <a:rPr lang="en-US" dirty="0" err="1"/>
              <a:t>aluno</a:t>
            </a:r>
            <a:r>
              <a:rPr lang="en-US" dirty="0"/>
              <a:t> Do </a:t>
            </a:r>
            <a:r>
              <a:rPr lang="en-US" dirty="0" err="1"/>
              <a:t>curso</a:t>
            </a:r>
            <a:r>
              <a:rPr lang="en-US" dirty="0"/>
              <a:t> “</a:t>
            </a:r>
            <a:r>
              <a:rPr lang="en-US" dirty="0" err="1"/>
              <a:t>licenciaTURA</a:t>
            </a:r>
            <a:r>
              <a:rPr lang="en-US" dirty="0"/>
              <a:t>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” (109952)</a:t>
            </a:r>
          </a:p>
          <a:p>
            <a:pPr marL="342900" algn="ctr"/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no </a:t>
            </a:r>
            <a:r>
              <a:rPr lang="en-US" dirty="0" err="1"/>
              <a:t>âmbito</a:t>
            </a:r>
            <a:r>
              <a:rPr lang="en-US" dirty="0"/>
              <a:t> da </a:t>
            </a:r>
            <a:r>
              <a:rPr lang="en-US" dirty="0" err="1"/>
              <a:t>unidade</a:t>
            </a:r>
            <a:r>
              <a:rPr lang="en-US" dirty="0"/>
              <a:t> curricular “</a:t>
            </a:r>
            <a:r>
              <a:rPr lang="en-US" dirty="0" err="1"/>
              <a:t>projeto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 sob a </a:t>
            </a:r>
            <a:r>
              <a:rPr lang="en-US" dirty="0" err="1"/>
              <a:t>Orientação</a:t>
            </a:r>
            <a:r>
              <a:rPr lang="en-US" dirty="0"/>
              <a:t> do Dr. Nuno Silva e do Dr. Nelson </a:t>
            </a:r>
            <a:r>
              <a:rPr lang="en-US" dirty="0" err="1"/>
              <a:t>Muga</a:t>
            </a:r>
            <a:endParaRPr lang="en-US" dirty="0"/>
          </a:p>
          <a:p>
            <a:pPr marL="342900" algn="ctr"/>
            <a:r>
              <a:rPr lang="en-US" dirty="0" err="1"/>
              <a:t>Apresentação</a:t>
            </a:r>
            <a:r>
              <a:rPr lang="en-US" dirty="0"/>
              <a:t> - 25 </a:t>
            </a:r>
            <a:r>
              <a:rPr lang="en-US" dirty="0" err="1"/>
              <a:t>julho</a:t>
            </a:r>
            <a:r>
              <a:rPr lang="en-US" dirty="0"/>
              <a:t> 2022</a:t>
            </a:r>
          </a:p>
          <a:p>
            <a:pPr algn="ctr"/>
            <a:endParaRPr lang="pt-PT" dirty="0"/>
          </a:p>
        </p:txBody>
      </p:sp>
      <p:pic>
        <p:nvPicPr>
          <p:cNvPr id="5122" name="Picture 2" descr="UA, Universidade de Aveiro">
            <a:extLst>
              <a:ext uri="{FF2B5EF4-FFF2-40B4-BE49-F238E27FC236}">
                <a16:creationId xmlns:a16="http://schemas.microsoft.com/office/drawing/2014/main" id="{1250A639-EC06-4DE6-B80F-23AFDD82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10" y="4233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00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1CF2B3E-6006-454F-98FC-500C19D0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16" y="2957642"/>
            <a:ext cx="3256514" cy="26173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C15835-B1AA-46D7-AE54-63B1AD1B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97872"/>
            <a:ext cx="10364451" cy="1596177"/>
          </a:xfrm>
        </p:spPr>
        <p:txBody>
          <a:bodyPr/>
          <a:lstStyle/>
          <a:p>
            <a:r>
              <a:rPr lang="pt-PT" dirty="0"/>
              <a:t>Parâmetros da Fibra ótica e Birrefringência Local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7FB6DB-A839-41C2-8750-87B89FA30B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1812288"/>
            <a:ext cx="10363826" cy="3424107"/>
          </a:xfrm>
        </p:spPr>
        <p:txBody>
          <a:bodyPr/>
          <a:lstStyle/>
          <a:p>
            <a:r>
              <a:rPr lang="pt-PT" dirty="0"/>
              <a:t>Processos de </a:t>
            </a:r>
            <a:r>
              <a:rPr lang="pt-PT" u="sng" dirty="0" err="1"/>
              <a:t>Langevin</a:t>
            </a:r>
            <a:r>
              <a:rPr lang="pt-PT" dirty="0"/>
              <a:t> para evolução da birrefringência local:</a:t>
            </a:r>
          </a:p>
          <a:p>
            <a:r>
              <a:rPr lang="pt-PT" dirty="0"/>
              <a:t>Parâmetros da Fibra: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F7407F-E6D7-4B6E-BD74-705DA48E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1" y="3277034"/>
            <a:ext cx="7667625" cy="340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BFC159D-F70D-4865-9EDF-5C816352422B}"/>
                  </a:ext>
                </a:extLst>
              </p:cNvPr>
              <p:cNvSpPr txBox="1"/>
              <p:nvPr/>
            </p:nvSpPr>
            <p:spPr>
              <a:xfrm>
                <a:off x="9225516" y="1784007"/>
                <a:ext cx="186692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BFC159D-F70D-4865-9EDF-5C8163524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516" y="1784007"/>
                <a:ext cx="1866921" cy="525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F8694EA-720A-4966-83F6-CB62DE127CAE}"/>
                  </a:ext>
                </a:extLst>
              </p:cNvPr>
              <p:cNvSpPr txBox="1"/>
              <p:nvPr/>
            </p:nvSpPr>
            <p:spPr>
              <a:xfrm>
                <a:off x="4079892" y="2251369"/>
                <a:ext cx="1371786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=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=1/</m:t>
                              </m:r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F8694EA-720A-4966-83F6-CB62DE127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892" y="2251369"/>
                <a:ext cx="1371786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3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4DEDC4-7C80-4A19-B155-A99AAC749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643" y="1009068"/>
            <a:ext cx="6299887" cy="47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073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9" name="Content Placeholder 2068">
                <a:extLst>
                  <a:ext uri="{FF2B5EF4-FFF2-40B4-BE49-F238E27FC236}">
                    <a16:creationId xmlns:a16="http://schemas.microsoft.com/office/drawing/2014/main" id="{1086A57F-F7E5-86EA-237C-3936618CECA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4334869" cy="465015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As </a:t>
                </a:r>
                <a:r>
                  <a:rPr lang="en-US" sz="1800" dirty="0" err="1"/>
                  <a:t>tensões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nominais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fornecidas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permitem</a:t>
                </a:r>
                <a:r>
                  <a:rPr lang="en-US" sz="1800" dirty="0"/>
                  <a:t> que o </a:t>
                </a:r>
                <a:r>
                  <a:rPr lang="en-US" sz="1800" dirty="0" err="1"/>
                  <a:t>modulador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fase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funcione</a:t>
                </a:r>
                <a:r>
                  <a:rPr lang="en-US" sz="1800" dirty="0"/>
                  <a:t> com um </a:t>
                </a:r>
                <a:r>
                  <a:rPr lang="en-US" sz="1800" dirty="0" err="1"/>
                  <a:t>dispositivo</a:t>
                </a:r>
                <a:r>
                  <a:rPr lang="en-US" sz="1800" dirty="0"/>
                  <a:t> que </a:t>
                </a:r>
                <a:r>
                  <a:rPr lang="en-US" sz="1800" dirty="0" err="1"/>
                  <a:t>permite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escolher</a:t>
                </a:r>
                <a:r>
                  <a:rPr lang="en-US" sz="1800" dirty="0"/>
                  <a:t> bases de </a:t>
                </a:r>
                <a:r>
                  <a:rPr lang="en-US" sz="1800" dirty="0" err="1"/>
                  <a:t>polarização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aleatórias</a:t>
                </a:r>
                <a:r>
                  <a:rPr lang="en-US" sz="1800" dirty="0"/>
                  <a:t>:</a:t>
                </a:r>
              </a:p>
              <a:p>
                <a:pPr lvl="1"/>
                <a:r>
                  <a:rPr lang="en-US" sz="1600" dirty="0" err="1"/>
                  <a:t>Implementar</a:t>
                </a:r>
                <a:r>
                  <a:rPr lang="en-US" sz="1600" dirty="0"/>
                  <a:t> </a:t>
                </a:r>
                <a:r>
                  <a:rPr lang="pt-PT" dirty="0"/>
                  <a:t>|RCP⟩ fornecendo-se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dirty="0" err="1"/>
                  <a:t>Implementar</a:t>
                </a:r>
                <a:r>
                  <a:rPr lang="en-US" sz="1400" dirty="0"/>
                  <a:t> </a:t>
                </a:r>
                <a:r>
                  <a:rPr lang="pt-PT" sz="1600" dirty="0"/>
                  <a:t>|</a:t>
                </a:r>
                <a:r>
                  <a:rPr lang="pt-PT" sz="1600" dirty="0" err="1"/>
                  <a:t>lCP</a:t>
                </a:r>
                <a:r>
                  <a:rPr lang="pt-PT" sz="1600" dirty="0"/>
                  <a:t>⟩ fornecendo-se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  <a:r>
                  <a:rPr lang="en-US" sz="1400" dirty="0"/>
                  <a:t>.</a:t>
                </a:r>
              </a:p>
              <a:p>
                <a:pPr lvl="1"/>
                <a:r>
                  <a:rPr lang="en-US" sz="1600" dirty="0" err="1"/>
                  <a:t>Implementar</a:t>
                </a:r>
                <a:r>
                  <a:rPr lang="en-US" sz="1600" dirty="0"/>
                  <a:t> </a:t>
                </a:r>
                <a:r>
                  <a:rPr lang="pt-PT" sz="1600" dirty="0"/>
                  <a:t>|-45º⟩ fornecendo-se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600" dirty="0" err="1"/>
                  <a:t>Manter</a:t>
                </a:r>
                <a:r>
                  <a:rPr lang="en-US" sz="1600" dirty="0"/>
                  <a:t> o </a:t>
                </a:r>
                <a:r>
                  <a:rPr lang="en-US" sz="1600" dirty="0" err="1"/>
                  <a:t>estado</a:t>
                </a:r>
                <a:r>
                  <a:rPr lang="en-US" sz="1600" dirty="0"/>
                  <a:t> </a:t>
                </a:r>
                <a:r>
                  <a:rPr lang="pt-PT" sz="1600" dirty="0"/>
                  <a:t>|+45º⟩, sem tensão aplicada.</a:t>
                </a:r>
                <a:endParaRPr lang="en-US" sz="1600" dirty="0"/>
              </a:p>
              <a:p>
                <a:pPr lvl="1"/>
                <a:endParaRPr lang="en-US" sz="1600" dirty="0"/>
              </a:p>
            </p:txBody>
          </p:sp>
        </mc:Choice>
        <mc:Fallback xmlns="">
          <p:sp>
            <p:nvSpPr>
              <p:cNvPr id="2069" name="Content Placeholder 2068">
                <a:extLst>
                  <a:ext uri="{FF2B5EF4-FFF2-40B4-BE49-F238E27FC236}">
                    <a16:creationId xmlns:a16="http://schemas.microsoft.com/office/drawing/2014/main" id="{1086A57F-F7E5-86EA-237C-3936618CE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4334869" cy="4650157"/>
              </a:xfrm>
              <a:blipFill>
                <a:blip r:embed="rId4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D02A0959-8CDF-4BB0-BEB0-C481BC73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 err="1"/>
              <a:t>Estados</a:t>
            </a:r>
            <a:r>
              <a:rPr lang="en-US" sz="2000" dirty="0"/>
              <a:t> de </a:t>
            </a:r>
            <a:r>
              <a:rPr lang="en-US" sz="2000" dirty="0" err="1"/>
              <a:t>polarização</a:t>
            </a:r>
            <a:r>
              <a:rPr lang="en-US" sz="2000" dirty="0"/>
              <a:t> </a:t>
            </a:r>
            <a:r>
              <a:rPr lang="en-US" sz="2000" dirty="0" err="1"/>
              <a:t>gerados</a:t>
            </a:r>
            <a:r>
              <a:rPr lang="en-US" sz="2000" dirty="0"/>
              <a:t> para </a:t>
            </a:r>
            <a:r>
              <a:rPr lang="en-US" sz="2000" dirty="0" err="1"/>
              <a:t>implementação</a:t>
            </a:r>
            <a:r>
              <a:rPr lang="en-US" sz="2000" dirty="0"/>
              <a:t> do </a:t>
            </a:r>
            <a:r>
              <a:rPr lang="en-US" sz="2000" dirty="0" err="1"/>
              <a:t>protocolo</a:t>
            </a:r>
            <a:r>
              <a:rPr lang="en-US" sz="2000" dirty="0"/>
              <a:t> </a:t>
            </a:r>
            <a:r>
              <a:rPr lang="en-US" sz="2000" dirty="0" err="1"/>
              <a:t>quântico</a:t>
            </a:r>
            <a:r>
              <a:rPr lang="en-US" sz="2000" dirty="0"/>
              <a:t> BB84</a:t>
            </a:r>
          </a:p>
        </p:txBody>
      </p:sp>
    </p:spTree>
    <p:extLst>
      <p:ext uri="{BB962C8B-B14F-4D97-AF65-F5344CB8AC3E}">
        <p14:creationId xmlns:p14="http://schemas.microsoft.com/office/powerpoint/2010/main" val="292756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9F709F-B11B-4BDD-95F5-7881F108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5928813" cy="1596177"/>
          </a:xfrm>
        </p:spPr>
        <p:txBody>
          <a:bodyPr anchor="b">
            <a:normAutofit/>
          </a:bodyPr>
          <a:lstStyle/>
          <a:p>
            <a:pPr algn="l"/>
            <a:r>
              <a:rPr lang="pt-PT" sz="3200" dirty="0"/>
              <a:t>Esquema experimental implementado para os subsistemas de medição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A340366D-C13E-B303-D8F9-11CCB3E7A0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US" sz="1600" dirty="0"/>
              <a:t>Estado de </a:t>
            </a:r>
            <a:r>
              <a:rPr lang="en-US" sz="1600" dirty="0" err="1"/>
              <a:t>polarização</a:t>
            </a:r>
            <a:r>
              <a:rPr lang="en-US" sz="1600" dirty="0"/>
              <a:t> à </a:t>
            </a:r>
            <a:r>
              <a:rPr lang="en-US" sz="1600" dirty="0" err="1"/>
              <a:t>saída</a:t>
            </a:r>
            <a:r>
              <a:rPr lang="en-US" sz="1600" dirty="0"/>
              <a:t> do laser </a:t>
            </a:r>
            <a:r>
              <a:rPr lang="en-US" sz="1600" u="sng" dirty="0" err="1"/>
              <a:t>orientado</a:t>
            </a:r>
            <a:r>
              <a:rPr lang="en-US" sz="1600" u="sng" dirty="0"/>
              <a:t> a +45º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D55F1E0-A900-40BF-B8DE-0EA266DE56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199897" y="541026"/>
            <a:ext cx="3586860" cy="526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27484EF-2A4D-47FE-8587-D1145233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89" y="3030842"/>
            <a:ext cx="3686175" cy="27717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90EEB6-0559-4FE1-BC6F-83CDDE6B0003}"/>
              </a:ext>
            </a:extLst>
          </p:cNvPr>
          <p:cNvSpPr txBox="1"/>
          <p:nvPr/>
        </p:nvSpPr>
        <p:spPr>
          <a:xfrm>
            <a:off x="9147440" y="2106203"/>
            <a:ext cx="70547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1400" dirty="0"/>
              <a:t>Laser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6B32B1-F96C-44B9-B4F1-C6FD67655964}"/>
              </a:ext>
            </a:extLst>
          </p:cNvPr>
          <p:cNvSpPr txBox="1"/>
          <p:nvPr/>
        </p:nvSpPr>
        <p:spPr>
          <a:xfrm>
            <a:off x="7545539" y="5208998"/>
            <a:ext cx="217381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1400" dirty="0"/>
              <a:t>Modulador de Fase (sistema transmissão)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15AE17-23C1-4515-928A-D8EA74100836}"/>
              </a:ext>
            </a:extLst>
          </p:cNvPr>
          <p:cNvSpPr txBox="1"/>
          <p:nvPr/>
        </p:nvSpPr>
        <p:spPr>
          <a:xfrm>
            <a:off x="9147440" y="3171822"/>
            <a:ext cx="161876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1400" dirty="0"/>
              <a:t>Modulador de Fase (sistema receção)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45CD88-22DF-4862-823C-65519A97A9A9}"/>
              </a:ext>
            </a:extLst>
          </p:cNvPr>
          <p:cNvSpPr txBox="1"/>
          <p:nvPr/>
        </p:nvSpPr>
        <p:spPr>
          <a:xfrm>
            <a:off x="7199897" y="3590633"/>
            <a:ext cx="161876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Controlador de Polarização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EA63DD-A120-4722-ABBB-FDB19B42E87C}"/>
              </a:ext>
            </a:extLst>
          </p:cNvPr>
          <p:cNvSpPr txBox="1"/>
          <p:nvPr/>
        </p:nvSpPr>
        <p:spPr>
          <a:xfrm>
            <a:off x="8009281" y="2597961"/>
            <a:ext cx="12534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Polarímetro</a:t>
            </a:r>
          </a:p>
        </p:txBody>
      </p:sp>
    </p:spTree>
    <p:extLst>
      <p:ext uri="{BB962C8B-B14F-4D97-AF65-F5344CB8AC3E}">
        <p14:creationId xmlns:p14="http://schemas.microsoft.com/office/powerpoint/2010/main" val="8701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4A9C-6594-4809-B734-47F5D52B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429" y="411420"/>
            <a:ext cx="9103340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000" dirty="0"/>
              <a:t>Resultados Experimentais do Sistema de Distribuição de Chave Quântica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797D645-F01F-61F5-82F9-6984D1C249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1361" y="2160589"/>
            <a:ext cx="3517758" cy="3880773"/>
          </a:xfrm>
        </p:spPr>
        <p:txBody>
          <a:bodyPr>
            <a:normAutofit/>
          </a:bodyPr>
          <a:lstStyle/>
          <a:p>
            <a:r>
              <a:rPr lang="en-US" dirty="0" err="1"/>
              <a:t>Subsistemas</a:t>
            </a:r>
            <a:r>
              <a:rPr lang="en-US" dirty="0"/>
              <a:t> de </a:t>
            </a: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chave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respetivos</a:t>
            </a:r>
            <a:r>
              <a:rPr lang="en-US" dirty="0"/>
              <a:t> PDLs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experimentalmente</a:t>
            </a:r>
            <a:r>
              <a:rPr lang="en-US" dirty="0"/>
              <a:t>.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DF617643-9A46-42C9-B741-8749FA5D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19" y="1693187"/>
            <a:ext cx="6115438" cy="250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D7454B-E217-4F0B-A442-22FCF028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34" y="4200516"/>
            <a:ext cx="3342047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2BDF6-572F-4F25-A5DF-37E15117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60" b="96520" l="870" r="90609">
                        <a14:foregroundMark x1="18435" y1="6032" x2="18435" y2="6032"/>
                        <a14:foregroundMark x1="1217" y1="1624" x2="26957" y2="2320"/>
                        <a14:foregroundMark x1="26957" y1="2320" x2="28000" y2="12529"/>
                        <a14:foregroundMark x1="28000" y1="12529" x2="22561" y2="18412"/>
                        <a14:foregroundMark x1="4870" y1="19954" x2="1391" y2="10673"/>
                        <a14:foregroundMark x1="1391" y1="10673" x2="1217" y2="1856"/>
                        <a14:foregroundMark x1="5043" y1="4640" x2="13043" y2="8585"/>
                        <a14:foregroundMark x1="13043" y1="8585" x2="22435" y2="7889"/>
                        <a14:foregroundMark x1="22435" y1="7889" x2="6087" y2="6497"/>
                        <a14:foregroundMark x1="6087" y1="6497" x2="14957" y2="9049"/>
                        <a14:foregroundMark x1="14957" y1="9049" x2="6957" y2="4872"/>
                        <a14:foregroundMark x1="6957" y1="4872" x2="10473" y2="16602"/>
                        <a14:foregroundMark x1="18664" y1="16758" x2="19826" y2="16241"/>
                        <a14:foregroundMark x1="19826" y1="16241" x2="11826" y2="16241"/>
                        <a14:foregroundMark x1="11826" y1="16241" x2="22087" y2="16241"/>
                        <a14:foregroundMark x1="22087" y1="16241" x2="4174" y2="8817"/>
                        <a14:foregroundMark x1="4174" y1="8817" x2="11652" y2="11833"/>
                        <a14:foregroundMark x1="11652" y1="11833" x2="7130" y2="13921"/>
                        <a14:foregroundMark x1="19826" y1="4408" x2="11826" y2="4640"/>
                        <a14:foregroundMark x1="11826" y1="4640" x2="20000" y2="4640"/>
                        <a14:foregroundMark x1="20000" y1="4640" x2="20000" y2="3712"/>
                        <a14:foregroundMark x1="27478" y1="13457" x2="20696" y2="19490"/>
                        <a14:foregroundMark x1="28000" y1="13457" x2="21913" y2="20186"/>
                        <a14:foregroundMark x1="21913" y1="20186" x2="21913" y2="20186"/>
                        <a14:foregroundMark x1="27652" y1="17401" x2="26435" y2="19490"/>
                        <a14:foregroundMark x1="1217" y1="13689" x2="1739" y2="19490"/>
                        <a14:foregroundMark x1="23017" y1="21443" x2="26609" y2="15081"/>
                        <a14:foregroundMark x1="17813" y1="30660" x2="17987" y2="30352"/>
                        <a14:foregroundMark x1="26609" y1="15081" x2="37043" y2="11833"/>
                        <a14:foregroundMark x1="37043" y1="11833" x2="66435" y2="15313"/>
                        <a14:foregroundMark x1="66435" y1="15313" x2="74957" y2="14849"/>
                        <a14:foregroundMark x1="74957" y1="14849" x2="80522" y2="25058"/>
                        <a14:foregroundMark x1="80522" y1="25058" x2="81739" y2="56845"/>
                        <a14:foregroundMark x1="81739" y1="56845" x2="86261" y2="65197"/>
                        <a14:foregroundMark x1="86261" y1="65197" x2="88000" y2="77726"/>
                        <a14:foregroundMark x1="88000" y1="77726" x2="85391" y2="91647"/>
                        <a14:foregroundMark x1="85391" y1="91647" x2="78783" y2="99072"/>
                        <a14:foregroundMark x1="78783" y1="99072" x2="65565" y2="99768"/>
                        <a14:foregroundMark x1="65565" y1="99768" x2="75130" y2="99072"/>
                        <a14:foregroundMark x1="75130" y1="99072" x2="19130" y2="93503"/>
                        <a14:foregroundMark x1="19130" y1="93503" x2="7826" y2="71462"/>
                        <a14:foregroundMark x1="7826" y1="71462" x2="7515" y2="36367"/>
                        <a14:foregroundMark x1="8696" y1="37819" x2="8000" y2="48028"/>
                        <a14:foregroundMark x1="8000" y1="48028" x2="16174" y2="81671"/>
                        <a14:foregroundMark x1="16174" y1="81671" x2="27826" y2="89095"/>
                        <a14:foregroundMark x1="27826" y1="89095" x2="77391" y2="96520"/>
                        <a14:foregroundMark x1="77391" y1="96520" x2="82783" y2="87239"/>
                        <a14:foregroundMark x1="82783" y1="87239" x2="82783" y2="87239"/>
                        <a14:foregroundMark x1="26609" y1="91879" x2="18261" y2="91183"/>
                        <a14:foregroundMark x1="18261" y1="91183" x2="27304" y2="90719"/>
                        <a14:foregroundMark x1="27304" y1="90719" x2="21217" y2="90023"/>
                        <a14:foregroundMark x1="6783" y1="71694" x2="8348" y2="83295"/>
                        <a14:foregroundMark x1="8348" y1="83295" x2="15478" y2="88399"/>
                        <a14:foregroundMark x1="15478" y1="88399" x2="18087" y2="87703"/>
                        <a14:foregroundMark x1="18854" y1="33184" x2="22087" y2="41531"/>
                        <a14:foregroundMark x1="17671" y1="30129" x2="18004" y2="30989"/>
                        <a14:foregroundMark x1="22087" y1="41531" x2="23826" y2="70766"/>
                        <a14:foregroundMark x1="23826" y1="70766" x2="21739" y2="93271"/>
                        <a14:foregroundMark x1="14125" y1="34967" x2="17565" y2="64269"/>
                        <a14:foregroundMark x1="13206" y1="27146" x2="13269" y2="27680"/>
                        <a14:foregroundMark x1="13043" y1="25754" x2="13070" y2="25986"/>
                        <a14:foregroundMark x1="17565" y1="64269" x2="14261" y2="74014"/>
                        <a14:foregroundMark x1="14261" y1="74014" x2="10783" y2="42227"/>
                        <a14:foregroundMark x1="10783" y1="42227" x2="18261" y2="41763"/>
                        <a14:foregroundMark x1="20000" y1="41299" x2="28522" y2="38979"/>
                        <a14:foregroundMark x1="28522" y1="38979" x2="59304" y2="11137"/>
                        <a14:foregroundMark x1="16348" y1="12297" x2="16522" y2="13689"/>
                        <a14:foregroundMark x1="22609" y1="12297" x2="24000" y2="1856"/>
                        <a14:foregroundMark x1="24000" y1="1856" x2="23304" y2="12297"/>
                        <a14:foregroundMark x1="23304" y1="12297" x2="18957" y2="12761"/>
                        <a14:foregroundMark x1="56348" y1="23898" x2="65043" y2="26450"/>
                        <a14:foregroundMark x1="65043" y1="26450" x2="71652" y2="33643"/>
                        <a14:foregroundMark x1="71652" y1="33643" x2="74957" y2="48028"/>
                        <a14:foregroundMark x1="74957" y1="48028" x2="73391" y2="58237"/>
                        <a14:foregroundMark x1="73391" y1="58237" x2="58609" y2="68445"/>
                        <a14:foregroundMark x1="58609" y1="68445" x2="45217" y2="72390"/>
                        <a14:foregroundMark x1="45217" y1="72390" x2="37565" y2="70302"/>
                        <a14:foregroundMark x1="37565" y1="70302" x2="32000" y2="61253"/>
                        <a14:foregroundMark x1="32000" y1="61253" x2="28522" y2="58701"/>
                        <a14:foregroundMark x1="29217" y1="19490" x2="22609" y2="28538"/>
                        <a14:foregroundMark x1="22609" y1="28538" x2="24348" y2="42691"/>
                        <a14:foregroundMark x1="24348" y1="42691" x2="32174" y2="43155"/>
                        <a14:foregroundMark x1="32174" y1="43155" x2="36522" y2="30394"/>
                        <a14:foregroundMark x1="36522" y1="30394" x2="43826" y2="24594"/>
                        <a14:foregroundMark x1="43826" y1="24594" x2="42957" y2="13457"/>
                        <a14:foregroundMark x1="42957" y1="13457" x2="38783" y2="3712"/>
                        <a14:foregroundMark x1="38783" y1="3712" x2="28174" y2="19722"/>
                        <a14:foregroundMark x1="59304" y1="11137" x2="77739" y2="20882"/>
                        <a14:foregroundMark x1="77739" y1="20882" x2="80870" y2="30626"/>
                        <a14:foregroundMark x1="80870" y1="30626" x2="75304" y2="90719"/>
                        <a14:foregroundMark x1="75304" y1="90719" x2="84870" y2="91183"/>
                        <a14:foregroundMark x1="84870" y1="91183" x2="88348" y2="51276"/>
                        <a14:foregroundMark x1="82261" y1="65893" x2="75478" y2="77494"/>
                        <a14:foregroundMark x1="75478" y1="77494" x2="73043" y2="89791"/>
                        <a14:foregroundMark x1="73043" y1="89791" x2="81739" y2="83991"/>
                        <a14:foregroundMark x1="81739" y1="83991" x2="85913" y2="73086"/>
                        <a14:foregroundMark x1="85913" y1="73086" x2="82435" y2="68213"/>
                        <a14:foregroundMark x1="80522" y1="70534" x2="75478" y2="83991"/>
                        <a14:foregroundMark x1="75478" y1="83991" x2="87130" y2="76334"/>
                        <a14:foregroundMark x1="87130" y1="76334" x2="89043" y2="66357"/>
                        <a14:foregroundMark x1="89043" y1="66357" x2="80000" y2="74942"/>
                        <a14:foregroundMark x1="80000" y1="74942" x2="79652" y2="75870"/>
                        <a14:foregroundMark x1="35304" y1="3480" x2="31130" y2="12529"/>
                        <a14:foregroundMark x1="31130" y1="12529" x2="60870" y2="8353"/>
                        <a14:foregroundMark x1="60870" y1="8353" x2="52348" y2="3480"/>
                        <a14:foregroundMark x1="52348" y1="3480" x2="36174" y2="1856"/>
                        <a14:foregroundMark x1="36174" y1="1856" x2="34957" y2="4408"/>
                        <a14:foregroundMark x1="28696" y1="60093" x2="44174" y2="71926"/>
                        <a14:foregroundMark x1="44174" y1="71926" x2="55652" y2="73086"/>
                        <a14:foregroundMark x1="55652" y1="73086" x2="70435" y2="64965"/>
                        <a14:foregroundMark x1="70435" y1="64965" x2="75130" y2="73782"/>
                        <a14:foregroundMark x1="75130" y1="73782" x2="73565" y2="84223"/>
                        <a14:foregroundMark x1="73565" y1="84223" x2="30957" y2="87239"/>
                        <a14:foregroundMark x1="30957" y1="87239" x2="23304" y2="83759"/>
                        <a14:foregroundMark x1="23304" y1="83759" x2="25217" y2="62181"/>
                        <a14:foregroundMark x1="25217" y1="62181" x2="28174" y2="60557"/>
                        <a14:foregroundMark x1="30609" y1="62181" x2="49043" y2="73086"/>
                        <a14:foregroundMark x1="49043" y1="73086" x2="67304" y2="67285"/>
                        <a14:foregroundMark x1="67304" y1="67285" x2="73739" y2="73086"/>
                        <a14:foregroundMark x1="73739" y1="73086" x2="73043" y2="83527"/>
                        <a14:foregroundMark x1="73043" y1="83527" x2="25043" y2="84919"/>
                        <a14:foregroundMark x1="25043" y1="84919" x2="25739" y2="71694"/>
                        <a14:foregroundMark x1="25739" y1="71694" x2="30957" y2="63573"/>
                        <a14:foregroundMark x1="30957" y1="63573" x2="30957" y2="63573"/>
                        <a14:foregroundMark x1="54783" y1="8121" x2="64522" y2="7657"/>
                        <a14:foregroundMark x1="64522" y1="7657" x2="56870" y2="3016"/>
                        <a14:foregroundMark x1="56870" y1="3016" x2="49043" y2="1160"/>
                        <a14:foregroundMark x1="49043" y1="1160" x2="59304" y2="11137"/>
                        <a14:foregroundMark x1="59304" y1="11137" x2="64174" y2="12297"/>
                        <a14:foregroundMark x1="60000" y1="3944" x2="60348" y2="4408"/>
                        <a14:foregroundMark x1="59478" y1="3016" x2="58783" y2="1392"/>
                        <a14:foregroundMark x1="53043" y1="4872" x2="53043" y2="4872"/>
                        <a14:foregroundMark x1="59826" y1="3016" x2="60000" y2="3712"/>
                        <a14:foregroundMark x1="59652" y1="2784" x2="59826" y2="6497"/>
                        <a14:foregroundMark x1="58957" y1="1624" x2="70609" y2="4872"/>
                        <a14:foregroundMark x1="70609" y1="4872" x2="60522" y2="6032"/>
                        <a14:foregroundMark x1="60522" y1="6032" x2="57739" y2="5336"/>
                        <a14:foregroundMark x1="68348" y1="8585" x2="76522" y2="16009"/>
                        <a14:foregroundMark x1="76522" y1="16009" x2="84174" y2="52668"/>
                        <a14:foregroundMark x1="84174" y1="52668" x2="90609" y2="43619"/>
                        <a14:foregroundMark x1="90609" y1="43619" x2="87304" y2="19722"/>
                        <a14:foregroundMark x1="87304" y1="19722" x2="72348" y2="6961"/>
                        <a14:foregroundMark x1="72348" y1="6961" x2="68348" y2="7889"/>
                        <a14:foregroundMark x1="1217" y1="20186" x2="10783" y2="20186"/>
                        <a14:foregroundMark x1="10783" y1="20186" x2="18783" y2="19258"/>
                        <a14:foregroundMark x1="18783" y1="19258" x2="22957" y2="19490"/>
                        <a14:foregroundMark x1="6261" y1="35963" x2="16348" y2="34339"/>
                        <a14:foregroundMark x1="16174" y1="35035" x2="22435" y2="29234"/>
                        <a14:foregroundMark x1="22435" y1="29234" x2="21217" y2="21114"/>
                        <a14:foregroundMark x1="42435" y1="5104" x2="42435" y2="5104"/>
                        <a14:foregroundMark x1="15826" y1="34571" x2="20696" y2="25754"/>
                        <a14:foregroundMark x1="20696" y1="25754" x2="14783" y2="32019"/>
                        <a14:foregroundMark x1="20174" y1="24362" x2="20522" y2="23666"/>
                        <a14:foregroundMark x1="18261" y1="23898" x2="20000" y2="23434"/>
                        <a14:foregroundMark x1="12522" y1="25986" x2="13565" y2="26914"/>
                        <a14:foregroundMark x1="20174" y1="23666" x2="19478" y2="25986"/>
                        <a14:foregroundMark x1="80696" y1="13457" x2="83478" y2="17633"/>
                        <a14:foregroundMark x1="80348" y1="12993" x2="83130" y2="13457"/>
                        <a14:backgroundMark x1="20543" y1="22748" x2="20146" y2="23652"/>
                        <a14:backgroundMark x1="14083" y1="31178" x2="12364" y2="31826"/>
                        <a14:backgroundMark x1="7574" y1="33002" x2="1739" y2="33179"/>
                        <a14:backgroundMark x1="1739" y1="33179" x2="1739" y2="33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8339" y="1427762"/>
            <a:ext cx="6299887" cy="47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32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099A00-1B22-FD20-79C9-C33BC1357A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 dirty="0" err="1"/>
              <a:t>Estados</a:t>
            </a:r>
            <a:r>
              <a:rPr lang="en-US" sz="1800" dirty="0"/>
              <a:t> </a:t>
            </a:r>
            <a:r>
              <a:rPr lang="en-US" sz="1800" dirty="0" err="1"/>
              <a:t>quânticos</a:t>
            </a:r>
            <a:r>
              <a:rPr lang="en-US" sz="1800" dirty="0"/>
              <a:t> </a:t>
            </a:r>
            <a:r>
              <a:rPr lang="en-US" sz="1800" dirty="0" err="1"/>
              <a:t>gerados</a:t>
            </a:r>
            <a:r>
              <a:rPr lang="en-US" sz="1800" dirty="0"/>
              <a:t> para </a:t>
            </a:r>
            <a:r>
              <a:rPr lang="en-US" sz="1800" dirty="0" err="1"/>
              <a:t>uso</a:t>
            </a:r>
            <a:r>
              <a:rPr lang="en-US" sz="1800" dirty="0"/>
              <a:t> no </a:t>
            </a:r>
            <a:r>
              <a:rPr lang="en-US" sz="1800" u="sng" dirty="0" err="1"/>
              <a:t>protocolo</a:t>
            </a:r>
            <a:r>
              <a:rPr lang="en-US" sz="1800" u="sng" dirty="0"/>
              <a:t> </a:t>
            </a:r>
            <a:r>
              <a:rPr lang="en-US" sz="1800" u="sng" dirty="0" err="1"/>
              <a:t>quântico</a:t>
            </a:r>
            <a:r>
              <a:rPr lang="en-US" sz="1800" u="sng" dirty="0"/>
              <a:t> BB84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tensões</a:t>
            </a:r>
            <a:r>
              <a:rPr lang="en-US" sz="1800" dirty="0"/>
              <a:t> </a:t>
            </a:r>
            <a:r>
              <a:rPr lang="en-US" sz="1800" dirty="0" err="1"/>
              <a:t>externas</a:t>
            </a:r>
            <a:r>
              <a:rPr lang="en-US" sz="1800" dirty="0"/>
              <a:t> </a:t>
            </a:r>
            <a:r>
              <a:rPr lang="en-US" sz="1800" dirty="0" err="1"/>
              <a:t>aplicadas</a:t>
            </a:r>
            <a:r>
              <a:rPr lang="en-US" sz="1800" dirty="0"/>
              <a:t> no </a:t>
            </a:r>
            <a:r>
              <a:rPr lang="en-US" sz="1800" dirty="0" err="1"/>
              <a:t>modulador</a:t>
            </a:r>
            <a:r>
              <a:rPr lang="en-US" sz="1800" dirty="0"/>
              <a:t> de </a:t>
            </a:r>
            <a:r>
              <a:rPr lang="en-US" sz="1800" dirty="0" err="1"/>
              <a:t>fase</a:t>
            </a:r>
            <a:r>
              <a:rPr lang="en-US" sz="1800" dirty="0"/>
              <a:t>, do </a:t>
            </a:r>
            <a:r>
              <a:rPr lang="en-US" sz="1800" u="sng" dirty="0" err="1"/>
              <a:t>sistema</a:t>
            </a:r>
            <a:r>
              <a:rPr lang="en-US" sz="1800" u="sng" dirty="0"/>
              <a:t> de </a:t>
            </a:r>
            <a:r>
              <a:rPr lang="en-US" sz="1800" u="sng" dirty="0" err="1"/>
              <a:t>transmissão</a:t>
            </a:r>
            <a:r>
              <a:rPr lang="en-US" sz="1800" u="sng" dirty="0"/>
              <a:t>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F4704D-4B4B-4C50-8FA6-02A69CDD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93229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pt-PT" sz="2500" dirty="0"/>
              <a:t>Resultados Experimentais do Sistema de Distribuição de Chave Quântica</a:t>
            </a:r>
          </a:p>
        </p:txBody>
      </p:sp>
    </p:spTree>
    <p:extLst>
      <p:ext uri="{BB962C8B-B14F-4D97-AF65-F5344CB8AC3E}">
        <p14:creationId xmlns:p14="http://schemas.microsoft.com/office/powerpoint/2010/main" val="320408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nhuma descrição disponível.">
            <a:extLst>
              <a:ext uri="{FF2B5EF4-FFF2-40B4-BE49-F238E27FC236}">
                <a16:creationId xmlns:a16="http://schemas.microsoft.com/office/drawing/2014/main" id="{31F1B679-38D7-4C33-B8BF-F5B99B2A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1989" y="1812764"/>
            <a:ext cx="5864014" cy="352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C702C7-F588-4126-9B06-734EA3B7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02202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Experimentais</a:t>
            </a:r>
            <a:r>
              <a:rPr lang="en-US" dirty="0"/>
              <a:t> do Sistema de </a:t>
            </a: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Quântica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76A1B5F-7433-411E-913B-F5A52C7156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0636" y="1814698"/>
            <a:ext cx="4860493" cy="3424107"/>
          </a:xfrm>
        </p:spPr>
        <p:txBody>
          <a:bodyPr>
            <a:normAutofit/>
          </a:bodyPr>
          <a:lstStyle/>
          <a:p>
            <a:r>
              <a:rPr lang="pt-PT" dirty="0"/>
              <a:t>Esquema experimental</a:t>
            </a:r>
            <a:br>
              <a:rPr lang="pt-PT" dirty="0"/>
            </a:br>
            <a:r>
              <a:rPr lang="pt-PT" dirty="0"/>
              <a:t> implementado.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AD68C0-8F90-4C93-9679-6A180B232514}"/>
              </a:ext>
            </a:extLst>
          </p:cNvPr>
          <p:cNvSpPr txBox="1"/>
          <p:nvPr/>
        </p:nvSpPr>
        <p:spPr>
          <a:xfrm>
            <a:off x="5640512" y="29743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21FCCA-B700-4AAE-8867-3902EE26724F}"/>
              </a:ext>
            </a:extLst>
          </p:cNvPr>
          <p:cNvSpPr txBox="1"/>
          <p:nvPr/>
        </p:nvSpPr>
        <p:spPr>
          <a:xfrm>
            <a:off x="7693660" y="4315803"/>
            <a:ext cx="6303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VOA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880424-5B43-40C9-BA26-27686D6D8B28}"/>
              </a:ext>
            </a:extLst>
          </p:cNvPr>
          <p:cNvSpPr txBox="1"/>
          <p:nvPr/>
        </p:nvSpPr>
        <p:spPr>
          <a:xfrm>
            <a:off x="7119991" y="4241986"/>
            <a:ext cx="4319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BS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78A78C-3F26-48E8-B4A2-B20E466FAB21}"/>
              </a:ext>
            </a:extLst>
          </p:cNvPr>
          <p:cNvSpPr txBox="1"/>
          <p:nvPr/>
        </p:nvSpPr>
        <p:spPr>
          <a:xfrm>
            <a:off x="7229799" y="3157420"/>
            <a:ext cx="21883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Detetores de Fotões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E1A50E9-6B91-4C40-AED1-BBFF3F20F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2" y="3318074"/>
            <a:ext cx="5166048" cy="18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B5F8-DA0A-4D60-8C8A-79EABBA3D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74" y="3752316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 err="1"/>
              <a:t>Resultados</a:t>
            </a:r>
            <a:r>
              <a:rPr lang="en-US" sz="3700" dirty="0"/>
              <a:t> </a:t>
            </a:r>
            <a:r>
              <a:rPr lang="en-US" sz="3700" dirty="0" err="1"/>
              <a:t>Experimentais</a:t>
            </a:r>
            <a:r>
              <a:rPr lang="en-US" sz="3700" dirty="0"/>
              <a:t> do Sistema de </a:t>
            </a:r>
            <a:r>
              <a:rPr lang="en-US" sz="3700" dirty="0" err="1"/>
              <a:t>Distribuição</a:t>
            </a:r>
            <a:r>
              <a:rPr lang="en-US" sz="3700" dirty="0"/>
              <a:t> de </a:t>
            </a:r>
            <a:r>
              <a:rPr lang="en-US" sz="3700" dirty="0" err="1"/>
              <a:t>Chave</a:t>
            </a:r>
            <a:r>
              <a:rPr lang="en-US" sz="3700" dirty="0"/>
              <a:t> </a:t>
            </a:r>
            <a:r>
              <a:rPr lang="en-US" sz="3700" dirty="0" err="1"/>
              <a:t>Quântica</a:t>
            </a:r>
            <a:endParaRPr lang="en-US" sz="37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ECBAA8-6B6D-48B6-A37B-A77BEFFF3D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388" y="4997965"/>
            <a:ext cx="8689976" cy="7445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u="sng" dirty="0" err="1">
                <a:solidFill>
                  <a:schemeClr val="bg1">
                    <a:lumMod val="50000"/>
                  </a:schemeClr>
                </a:solidFill>
              </a:rPr>
              <a:t>correspondência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 de bases de </a:t>
            </a:r>
            <a:r>
              <a:rPr lang="en-US" u="sng" dirty="0" err="1">
                <a:solidFill>
                  <a:schemeClr val="bg1">
                    <a:lumMod val="50000"/>
                  </a:schemeClr>
                </a:solidFill>
              </a:rPr>
              <a:t>polarização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traduz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bg1">
                    <a:lumMod val="50000"/>
                  </a:schemeClr>
                </a:solidFill>
              </a:rPr>
              <a:t>diferenças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 de amplitude de </a:t>
            </a:r>
            <a:r>
              <a:rPr lang="en-US" u="sng" dirty="0" err="1">
                <a:solidFill>
                  <a:schemeClr val="bg1">
                    <a:lumMod val="50000"/>
                  </a:schemeClr>
                </a:solidFill>
              </a:rPr>
              <a:t>pico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detetores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C501FC-DA75-4452-97C9-E10491CE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4" b="89931" l="595" r="90000">
                        <a14:foregroundMark x1="9051" y1="46585" x2="7834" y2="66335"/>
                        <a14:foregroundMark x1="9116" y1="45530" x2="9072" y2="46239"/>
                        <a14:foregroundMark x1="2857" y1="54688" x2="595" y2="58333"/>
                        <a14:backgroundMark x1="5833" y1="66609" x2="12738" y2="72685"/>
                        <a14:backgroundMark x1="8690" y1="71759" x2="8690" y2="71759"/>
                        <a14:backgroundMark x1="7024" y1="72106" x2="7024" y2="72106"/>
                        <a14:backgroundMark x1="7500" y1="45544" x2="11071" y2="40625"/>
                        <a14:backgroundMark x1="8690" y1="46123" x2="9286" y2="41262"/>
                        <a14:backgroundMark x1="8095" y1="47975" x2="13929" y2="38542"/>
                        <a14:backgroundMark x1="7500" y1="47338" x2="16310" y2="36400"/>
                        <a14:backgroundMark x1="5238" y1="69618" x2="8690" y2="71470"/>
                        <a14:backgroundMark x1="7500" y1="34838" x2="8095" y2="45544"/>
                        <a14:backgroundMark x1="5238" y1="82465" x2="8095" y2="88252"/>
                        <a14:backgroundMark x1="10476" y1="86458" x2="8690" y2="85822"/>
                        <a14:backgroundMark x1="14524" y1="37037" x2="20357" y2="30035"/>
                        <a14:backgroundMark x1="14524" y1="37326" x2="21786" y2="21123"/>
                        <a14:backgroundMark x1="21786" y1="21123" x2="16071" y2="35995"/>
                        <a14:backgroundMark x1="16071" y1="35995" x2="23095" y2="20139"/>
                        <a14:backgroundMark x1="23095" y1="20139" x2="23214" y2="20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99" y="679985"/>
            <a:ext cx="1731312" cy="329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274AE6A-1248-4371-9C43-E9D47947C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64" y="584749"/>
            <a:ext cx="10209724" cy="311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5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50BCB-5B0A-47A1-A613-DF133EF9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47527" cy="5431762"/>
          </a:xfrm>
        </p:spPr>
        <p:txBody>
          <a:bodyPr anchor="ctr">
            <a:normAutofit/>
          </a:bodyPr>
          <a:lstStyle/>
          <a:p>
            <a:r>
              <a:rPr lang="pt-PT" dirty="0"/>
              <a:t>Resultados experimentais do Sistema de Distribuição de Chave Quântica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EA58E0-60B5-D94F-CFA8-1A52DA81E6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56462" y="604243"/>
            <a:ext cx="5217539" cy="5700864"/>
          </a:xfrm>
        </p:spPr>
        <p:txBody>
          <a:bodyPr>
            <a:normAutofit/>
          </a:bodyPr>
          <a:lstStyle/>
          <a:p>
            <a:r>
              <a:rPr lang="en-US" dirty="0"/>
              <a:t>Taxa de </a:t>
            </a:r>
            <a:r>
              <a:rPr lang="en-US" u="sng" dirty="0" err="1"/>
              <a:t>compatibilidade</a:t>
            </a:r>
            <a:r>
              <a:rPr lang="en-US" u="sng" dirty="0"/>
              <a:t> entre </a:t>
            </a:r>
            <a:r>
              <a:rPr lang="en-US" u="sng" dirty="0" err="1"/>
              <a:t>utilizadores</a:t>
            </a:r>
            <a:r>
              <a:rPr lang="en-US" dirty="0"/>
              <a:t>:</a:t>
            </a:r>
          </a:p>
          <a:p>
            <a:r>
              <a:rPr lang="en-US" dirty="0"/>
              <a:t>Taxa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associada</a:t>
            </a:r>
            <a:r>
              <a:rPr lang="en-US" dirty="0"/>
              <a:t> à </a:t>
            </a:r>
            <a:r>
              <a:rPr lang="en-US" u="sng" dirty="0" err="1"/>
              <a:t>determinação</a:t>
            </a:r>
            <a:r>
              <a:rPr lang="en-US" u="sng" dirty="0"/>
              <a:t> das dark-counts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Taxa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associada</a:t>
            </a:r>
            <a:r>
              <a:rPr lang="en-US" dirty="0"/>
              <a:t> à </a:t>
            </a:r>
            <a:r>
              <a:rPr lang="en-US" u="sng" dirty="0" err="1"/>
              <a:t>deteção</a:t>
            </a:r>
            <a:r>
              <a:rPr lang="en-US" u="sng" dirty="0"/>
              <a:t> do </a:t>
            </a:r>
            <a:r>
              <a:rPr lang="en-US" u="sng" dirty="0" err="1"/>
              <a:t>fotão</a:t>
            </a:r>
            <a:r>
              <a:rPr lang="en-US" u="sng" dirty="0"/>
              <a:t> no detector </a:t>
            </a:r>
            <a:r>
              <a:rPr lang="en-US" u="sng" dirty="0" err="1"/>
              <a:t>errado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Taxa de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quântica</a:t>
            </a:r>
            <a:r>
              <a:rPr lang="en-US" dirty="0"/>
              <a:t> (QBER):</a:t>
            </a:r>
          </a:p>
          <a:p>
            <a:endParaRPr lang="en-US" u="sng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31EAB8F-C25C-4BE5-9885-D1C789159962}"/>
              </a:ext>
            </a:extLst>
          </p:cNvPr>
          <p:cNvSpPr/>
          <p:nvPr/>
        </p:nvSpPr>
        <p:spPr>
          <a:xfrm>
            <a:off x="8102033" y="4897316"/>
            <a:ext cx="323545" cy="295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2058AB4-9B7E-4326-BFB1-2F3F76BBC7EB}"/>
                  </a:ext>
                </a:extLst>
              </p:cNvPr>
              <p:cNvSpPr txBox="1"/>
              <p:nvPr/>
            </p:nvSpPr>
            <p:spPr>
              <a:xfrm>
                <a:off x="6002999" y="1032411"/>
                <a:ext cx="211808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𝑠𝑖𝑓𝑡</m:t>
                          </m:r>
                        </m:sub>
                      </m:sSub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𝜇𝜂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2058AB4-9B7E-4326-BFB1-2F3F76BBC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99" y="1032411"/>
                <a:ext cx="2118080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30E1B4A-B0FD-43D0-8FEA-95F1C8826AC9}"/>
                  </a:ext>
                </a:extLst>
              </p:cNvPr>
              <p:cNvSpPr txBox="1"/>
              <p:nvPr/>
            </p:nvSpPr>
            <p:spPr>
              <a:xfrm>
                <a:off x="6028198" y="2348836"/>
                <a:ext cx="193463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𝑑𝑒𝑡</m:t>
                          </m:r>
                        </m:sub>
                      </m:sSub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𝑑𝑎𝑟𝑘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30E1B4A-B0FD-43D0-8FEA-95F1C882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198" y="2348836"/>
                <a:ext cx="193463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4945F68-9D5F-44E8-832A-C0F118507179}"/>
                  </a:ext>
                </a:extLst>
              </p:cNvPr>
              <p:cNvSpPr txBox="1"/>
              <p:nvPr/>
            </p:nvSpPr>
            <p:spPr>
              <a:xfrm>
                <a:off x="6096000" y="3665261"/>
                <a:ext cx="249510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𝜇𝜂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𝑙𝑖𝑛𝑘</m:t>
                          </m:r>
                        </m:sub>
                      </m:sSub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4945F68-9D5F-44E8-832A-C0F11850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65261"/>
                <a:ext cx="2495107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8C5C290-108D-4FA3-A594-6DA03412DD58}"/>
                  </a:ext>
                </a:extLst>
              </p:cNvPr>
              <p:cNvSpPr txBox="1"/>
              <p:nvPr/>
            </p:nvSpPr>
            <p:spPr>
              <a:xfrm>
                <a:off x="6096000" y="4743068"/>
                <a:ext cx="188955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𝑄𝐵𝐸𝑅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𝑜𝑝𝑡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𝑠𝑖𝑓𝑡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8C5C290-108D-4FA3-A594-6DA03412D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43068"/>
                <a:ext cx="1889556" cy="603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EAAE02D-9977-43B9-9397-0F5E6F992F03}"/>
                  </a:ext>
                </a:extLst>
              </p:cNvPr>
              <p:cNvSpPr txBox="1"/>
              <p:nvPr/>
            </p:nvSpPr>
            <p:spPr>
              <a:xfrm>
                <a:off x="8542055" y="4634441"/>
                <a:ext cx="18004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𝑄𝐵𝐸𝑅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≈16,8 %</m:t>
                      </m:r>
                    </m:oMath>
                  </m:oMathPara>
                </a14:m>
                <a:endParaRPr lang="pt-PT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EAAE02D-9977-43B9-9397-0F5E6F992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055" y="4634441"/>
                <a:ext cx="1800428" cy="276999"/>
              </a:xfrm>
              <a:prstGeom prst="rect">
                <a:avLst/>
              </a:prstGeom>
              <a:blipFill>
                <a:blip r:embed="rId7"/>
                <a:stretch>
                  <a:fillRect l="-3378" r="-3041" b="-2826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A9BF90C-D9D2-42EF-A1B1-5CACAB508E29}"/>
                  </a:ext>
                </a:extLst>
              </p:cNvPr>
              <p:cNvSpPr txBox="1"/>
              <p:nvPr/>
            </p:nvSpPr>
            <p:spPr>
              <a:xfrm>
                <a:off x="8542055" y="5019606"/>
                <a:ext cx="1663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𝑄𝐵𝐸𝑅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2,8 %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A9BF90C-D9D2-42EF-A1B1-5CACAB50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055" y="5019606"/>
                <a:ext cx="1663084" cy="276999"/>
              </a:xfrm>
              <a:prstGeom prst="rect">
                <a:avLst/>
              </a:prstGeom>
              <a:blipFill>
                <a:blip r:embed="rId8"/>
                <a:stretch>
                  <a:fillRect l="-4029" r="-3297" b="-2826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53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11" grpId="0"/>
      <p:bldP spid="12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4C2BD-BDC3-44A7-9047-38CDE242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78275"/>
            <a:ext cx="10364451" cy="1596177"/>
          </a:xfrm>
        </p:spPr>
        <p:txBody>
          <a:bodyPr/>
          <a:lstStyle/>
          <a:p>
            <a:r>
              <a:rPr lang="pt-PT" dirty="0"/>
              <a:t>conclusões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15112A94-B053-4D6A-B64B-BA7817B5C87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65417125"/>
              </p:ext>
            </p:extLst>
          </p:nvPr>
        </p:nvGraphicFramePr>
        <p:xfrm>
          <a:off x="276447" y="1256472"/>
          <a:ext cx="11366205" cy="4846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402E37E-18F4-4F6D-BCB0-1F78CA1A9824}"/>
              </a:ext>
            </a:extLst>
          </p:cNvPr>
          <p:cNvSpPr txBox="1"/>
          <p:nvPr/>
        </p:nvSpPr>
        <p:spPr>
          <a:xfrm>
            <a:off x="5454502" y="5443870"/>
            <a:ext cx="433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Conclui-se que o sistema de chave quântica implementado não é totalmente seguro, por apresentar um QBER superior a 11% num dos detetores.</a:t>
            </a:r>
          </a:p>
        </p:txBody>
      </p:sp>
    </p:spTree>
    <p:extLst>
      <p:ext uri="{BB962C8B-B14F-4D97-AF65-F5344CB8AC3E}">
        <p14:creationId xmlns:p14="http://schemas.microsoft.com/office/powerpoint/2010/main" val="1890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DC22D-DA93-498F-B85D-78CDE734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Agradecimentos</a:t>
            </a:r>
          </a:p>
        </p:txBody>
      </p:sp>
      <p:graphicFrame>
        <p:nvGraphicFramePr>
          <p:cNvPr id="20" name="Marcador de Posição de Conteúdo 2">
            <a:extLst>
              <a:ext uri="{FF2B5EF4-FFF2-40B4-BE49-F238E27FC236}">
                <a16:creationId xmlns:a16="http://schemas.microsoft.com/office/drawing/2014/main" id="{4A59B0BF-3DF0-F45E-4C38-AF1C9D111FA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7909265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2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mo a criptografia pode te ajudar na segurança de dados? - Elo Backup">
            <a:extLst>
              <a:ext uri="{FF2B5EF4-FFF2-40B4-BE49-F238E27FC236}">
                <a16:creationId xmlns:a16="http://schemas.microsoft.com/office/drawing/2014/main" id="{38527591-CDF7-425C-83ED-20372A79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395" y="1881671"/>
            <a:ext cx="4770219" cy="3094658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E0B080-F3B3-4B6E-84D6-ABDD5C50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pt-PT" dirty="0"/>
              <a:t>Motivação</a:t>
            </a:r>
            <a:endParaRPr lang="pt-PT"/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E7165104-ED97-43D1-B83F-77F0C7FD57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860493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Desde há vários anos que, a informação ganhou uma nova dimensão: a de ser partilhada. Para tal, surgiram mecanismos de segurança que Garantem a privacidade dos dados:</a:t>
            </a:r>
          </a:p>
          <a:p>
            <a:pPr lvl="1">
              <a:lnSpc>
                <a:spcPct val="110000"/>
              </a:lnSpc>
            </a:pPr>
            <a:r>
              <a:rPr lang="pt-PT" dirty="0"/>
              <a:t>Assim, este trabalho centra-se em compreender o Processo de criptografia, nomeadamente o de Criptografia Quântica.</a:t>
            </a:r>
          </a:p>
        </p:txBody>
      </p:sp>
    </p:spTree>
    <p:extLst>
      <p:ext uri="{BB962C8B-B14F-4D97-AF65-F5344CB8AC3E}">
        <p14:creationId xmlns:p14="http://schemas.microsoft.com/office/powerpoint/2010/main" val="352239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cone de pergunta verde (símbolo png)">
            <a:extLst>
              <a:ext uri="{FF2B5EF4-FFF2-40B4-BE49-F238E27FC236}">
                <a16:creationId xmlns:a16="http://schemas.microsoft.com/office/drawing/2014/main" id="{A6555F6A-2139-440E-9326-798DA438844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5299" y="1296045"/>
            <a:ext cx="4590386" cy="45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7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DE06B-78A0-4EA7-9A9E-99CB85E1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pt-PT" dirty="0"/>
              <a:t>Objetivos do Projeto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5FF096A-519D-E072-9AE4-80A1CC1869B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8217267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80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nnon e a Teoria da Informação – Energia Inteligente">
            <a:extLst>
              <a:ext uri="{FF2B5EF4-FFF2-40B4-BE49-F238E27FC236}">
                <a16:creationId xmlns:a16="http://schemas.microsoft.com/office/drawing/2014/main" id="{71F9A21C-19B6-4A9C-BD2C-CC788A1A4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1" r="36742"/>
          <a:stretch/>
        </p:blipFill>
        <p:spPr bwMode="auto">
          <a:xfrm>
            <a:off x="4155433" y="10"/>
            <a:ext cx="3179088" cy="6857990"/>
          </a:xfrm>
          <a:custGeom>
            <a:avLst/>
            <a:gdLst/>
            <a:ahLst/>
            <a:cxnLst/>
            <a:rect l="l" t="t" r="r" b="b"/>
            <a:pathLst>
              <a:path w="3179088" h="6858000">
                <a:moveTo>
                  <a:pt x="325566" y="0"/>
                </a:moveTo>
                <a:lnTo>
                  <a:pt x="1762259" y="0"/>
                </a:lnTo>
                <a:lnTo>
                  <a:pt x="3174697" y="4480321"/>
                </a:lnTo>
                <a:lnTo>
                  <a:pt x="3179088" y="4478935"/>
                </a:lnTo>
                <a:lnTo>
                  <a:pt x="1425684" y="6858000"/>
                </a:lnTo>
                <a:lnTo>
                  <a:pt x="0" y="6858000"/>
                </a:lnTo>
                <a:lnTo>
                  <a:pt x="1745545" y="4489598"/>
                </a:lnTo>
                <a:lnTo>
                  <a:pt x="1739530" y="44851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4F9AF6-7028-459B-B4B4-1BD21356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72143"/>
            <a:ext cx="4423377" cy="22998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 err="1"/>
              <a:t>Contextualização</a:t>
            </a:r>
            <a:r>
              <a:rPr lang="en-US" dirty="0"/>
              <a:t> </a:t>
            </a:r>
            <a:r>
              <a:rPr lang="en-US" dirty="0" err="1"/>
              <a:t>Histórica</a:t>
            </a:r>
            <a:endParaRPr lang="en-US" dirty="0"/>
          </a:p>
        </p:txBody>
      </p:sp>
      <p:pic>
        <p:nvPicPr>
          <p:cNvPr id="1028" name="Picture 4" descr="Samuel Morse – Wikipédia, a enciclopédia livre">
            <a:extLst>
              <a:ext uri="{FF2B5EF4-FFF2-40B4-BE49-F238E27FC236}">
                <a16:creationId xmlns:a16="http://schemas.microsoft.com/office/drawing/2014/main" id="{53781C54-7998-4E6F-BC4B-0974A6322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 r="19389"/>
          <a:stretch/>
        </p:blipFill>
        <p:spPr bwMode="auto">
          <a:xfrm>
            <a:off x="8494361" y="10"/>
            <a:ext cx="3697639" cy="6857990"/>
          </a:xfrm>
          <a:custGeom>
            <a:avLst/>
            <a:gdLst/>
            <a:ahLst/>
            <a:cxnLst/>
            <a:rect l="l" t="t" r="r" b="b"/>
            <a:pathLst>
              <a:path w="3697639" h="6858000">
                <a:moveTo>
                  <a:pt x="325565" y="0"/>
                </a:moveTo>
                <a:lnTo>
                  <a:pt x="3697639" y="0"/>
                </a:lnTo>
                <a:lnTo>
                  <a:pt x="3697639" y="6858000"/>
                </a:lnTo>
                <a:lnTo>
                  <a:pt x="0" y="6858000"/>
                </a:lnTo>
                <a:lnTo>
                  <a:pt x="1745545" y="4489599"/>
                </a:lnTo>
                <a:lnTo>
                  <a:pt x="1739529" y="44851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nald Fisher – Wikipédia, a enciclopédia livre">
            <a:extLst>
              <a:ext uri="{FF2B5EF4-FFF2-40B4-BE49-F238E27FC236}">
                <a16:creationId xmlns:a16="http://schemas.microsoft.com/office/drawing/2014/main" id="{36A4E674-9552-42C0-9541-FB366F589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r="20740"/>
          <a:stretch/>
        </p:blipFill>
        <p:spPr bwMode="auto">
          <a:xfrm>
            <a:off x="5607670" y="10"/>
            <a:ext cx="3176001" cy="6857990"/>
          </a:xfrm>
          <a:custGeom>
            <a:avLst/>
            <a:gdLst/>
            <a:ahLst/>
            <a:cxnLst/>
            <a:rect l="l" t="t" r="r" b="b"/>
            <a:pathLst>
              <a:path w="3176001" h="6858000">
                <a:moveTo>
                  <a:pt x="325565" y="0"/>
                </a:moveTo>
                <a:lnTo>
                  <a:pt x="1759172" y="0"/>
                </a:lnTo>
                <a:lnTo>
                  <a:pt x="3171609" y="4480322"/>
                </a:lnTo>
                <a:lnTo>
                  <a:pt x="3176001" y="4478936"/>
                </a:lnTo>
                <a:lnTo>
                  <a:pt x="1422598" y="6858000"/>
                </a:lnTo>
                <a:lnTo>
                  <a:pt x="0" y="6858000"/>
                </a:lnTo>
                <a:lnTo>
                  <a:pt x="1745545" y="4489598"/>
                </a:lnTo>
                <a:lnTo>
                  <a:pt x="1739529" y="44851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ry Nyquist - Wikipedia">
            <a:extLst>
              <a:ext uri="{FF2B5EF4-FFF2-40B4-BE49-F238E27FC236}">
                <a16:creationId xmlns:a16="http://schemas.microsoft.com/office/drawing/2014/main" id="{D9B182B0-5C3E-480A-8FBF-104DEF7D1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7" r="19606"/>
          <a:stretch/>
        </p:blipFill>
        <p:spPr bwMode="auto">
          <a:xfrm>
            <a:off x="7058355" y="10"/>
            <a:ext cx="3176001" cy="6857990"/>
          </a:xfrm>
          <a:custGeom>
            <a:avLst/>
            <a:gdLst/>
            <a:ahLst/>
            <a:cxnLst/>
            <a:rect l="l" t="t" r="r" b="b"/>
            <a:pathLst>
              <a:path w="3176001" h="6858000">
                <a:moveTo>
                  <a:pt x="325565" y="0"/>
                </a:moveTo>
                <a:lnTo>
                  <a:pt x="1759172" y="0"/>
                </a:lnTo>
                <a:lnTo>
                  <a:pt x="3171609" y="4480322"/>
                </a:lnTo>
                <a:lnTo>
                  <a:pt x="3176001" y="4478936"/>
                </a:lnTo>
                <a:lnTo>
                  <a:pt x="1422598" y="6858000"/>
                </a:lnTo>
                <a:lnTo>
                  <a:pt x="0" y="6858000"/>
                </a:lnTo>
                <a:lnTo>
                  <a:pt x="1745545" y="4489598"/>
                </a:lnTo>
                <a:lnTo>
                  <a:pt x="1739529" y="44851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2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073C3F-4529-4228-AF5E-B1A2A70A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765055"/>
            <a:ext cx="6299887" cy="3212941"/>
          </a:xfrm>
          <a:prstGeom prst="rect">
            <a:avLst/>
          </a:prstGeom>
        </p:spPr>
      </p:pic>
      <p:pic>
        <p:nvPicPr>
          <p:cNvPr id="4112" name="Picture 41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BF35331-54C5-3B9B-E401-942C251351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>
            <a:normAutofit/>
          </a:bodyPr>
          <a:lstStyle/>
          <a:p>
            <a:r>
              <a:rPr lang="en-US" sz="1800" dirty="0" err="1"/>
              <a:t>Processo</a:t>
            </a:r>
            <a:r>
              <a:rPr lang="en-US" sz="1800" dirty="0"/>
              <a:t> </a:t>
            </a:r>
            <a:r>
              <a:rPr lang="en-US" sz="1800" dirty="0" err="1"/>
              <a:t>eficiente</a:t>
            </a:r>
            <a:r>
              <a:rPr lang="en-US" sz="1800" dirty="0"/>
              <a:t>, mas que </a:t>
            </a:r>
            <a:r>
              <a:rPr lang="en-US" sz="1800" dirty="0" err="1"/>
              <a:t>exigia</a:t>
            </a:r>
            <a:r>
              <a:rPr lang="en-US" sz="1800" dirty="0"/>
              <a:t> um </a:t>
            </a:r>
            <a:r>
              <a:rPr lang="en-US" sz="1800" u="sng" dirty="0" err="1"/>
              <a:t>mecanismo</a:t>
            </a:r>
            <a:r>
              <a:rPr lang="en-US" sz="1800" u="sng" dirty="0"/>
              <a:t> </a:t>
            </a:r>
            <a:r>
              <a:rPr lang="en-US" sz="1800" u="sng" dirty="0" err="1"/>
              <a:t>criptográfico</a:t>
            </a:r>
            <a:r>
              <a:rPr lang="en-US" sz="1800" u="sng" dirty="0"/>
              <a:t> </a:t>
            </a:r>
            <a:r>
              <a:rPr lang="en-US" sz="1800" dirty="0"/>
              <a:t>para </a:t>
            </a:r>
            <a:r>
              <a:rPr lang="en-US" sz="1800" dirty="0" err="1"/>
              <a:t>partilha</a:t>
            </a:r>
            <a:r>
              <a:rPr lang="en-US" sz="1800" dirty="0"/>
              <a:t> da </a:t>
            </a:r>
            <a:r>
              <a:rPr lang="en-US" sz="1800" dirty="0" err="1"/>
              <a:t>chave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Desenvolveu</a:t>
            </a:r>
            <a:r>
              <a:rPr lang="en-US" sz="1800" dirty="0"/>
              <a:t>-se um </a:t>
            </a:r>
            <a:r>
              <a:rPr lang="en-US" sz="1800" dirty="0" err="1"/>
              <a:t>sistema</a:t>
            </a:r>
            <a:r>
              <a:rPr lang="en-US" sz="1800" dirty="0"/>
              <a:t> de </a:t>
            </a:r>
            <a:r>
              <a:rPr lang="en-US" sz="1800" u="sng" dirty="0" err="1"/>
              <a:t>encriptação</a:t>
            </a:r>
            <a:r>
              <a:rPr lang="en-US" sz="1800" u="sng" dirty="0"/>
              <a:t> de </a:t>
            </a:r>
            <a:r>
              <a:rPr lang="en-US" sz="1800" u="sng" dirty="0" err="1"/>
              <a:t>chave</a:t>
            </a:r>
            <a:r>
              <a:rPr lang="en-US" sz="1800" u="sng" dirty="0"/>
              <a:t> </a:t>
            </a:r>
            <a:r>
              <a:rPr lang="en-US" sz="1800" dirty="0" err="1"/>
              <a:t>baseado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sequências</a:t>
            </a:r>
            <a:r>
              <a:rPr lang="en-US" sz="1800" dirty="0"/>
              <a:t> de </a:t>
            </a:r>
            <a:r>
              <a:rPr lang="en-US" sz="1800" u="sng" dirty="0" err="1"/>
              <a:t>estados</a:t>
            </a:r>
            <a:r>
              <a:rPr lang="en-US" sz="1800" u="sng" dirty="0"/>
              <a:t> </a:t>
            </a:r>
            <a:r>
              <a:rPr lang="en-US" sz="1800" u="sng" dirty="0" err="1"/>
              <a:t>quânticos</a:t>
            </a:r>
            <a:r>
              <a:rPr lang="en-US" sz="1800" u="sng" dirty="0"/>
              <a:t> </a:t>
            </a:r>
            <a:r>
              <a:rPr lang="en-US" sz="1800" u="sng" dirty="0" err="1"/>
              <a:t>aleatórios</a:t>
            </a:r>
            <a:r>
              <a:rPr lang="en-US" sz="1800" dirty="0"/>
              <a:t>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41CAAA-8A87-4288-8798-B066D334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Mecanismo do </a:t>
            </a:r>
            <a:r>
              <a:rPr lang="pt-PT" i="1" dirty="0" err="1"/>
              <a:t>One</a:t>
            </a:r>
            <a:r>
              <a:rPr lang="pt-PT" i="1" dirty="0"/>
              <a:t>-time </a:t>
            </a:r>
            <a:r>
              <a:rPr lang="pt-PT" i="1" dirty="0" err="1"/>
              <a:t>pad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205823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F479C-D149-470D-929E-4646CC2C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pt-PT" dirty="0"/>
              <a:t>Protocolo descrito por </a:t>
            </a:r>
            <a:r>
              <a:rPr lang="pt-PT" i="1" dirty="0" err="1"/>
              <a:t>Bennet-Brassard</a:t>
            </a:r>
            <a:r>
              <a:rPr lang="pt-PT" i="1" dirty="0"/>
              <a:t> BB84</a:t>
            </a:r>
          </a:p>
        </p:txBody>
      </p:sp>
      <p:pic>
        <p:nvPicPr>
          <p:cNvPr id="3074" name="Picture 2" descr="Charles H. Bennett - Wolf Foundation">
            <a:extLst>
              <a:ext uri="{FF2B5EF4-FFF2-40B4-BE49-F238E27FC236}">
                <a16:creationId xmlns:a16="http://schemas.microsoft.com/office/drawing/2014/main" id="{84FF87CE-F057-4EF6-B83F-22FA50546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r="12782" b="-4"/>
          <a:stretch/>
        </p:blipFill>
        <p:spPr bwMode="auto">
          <a:xfrm>
            <a:off x="913774" y="2505456"/>
            <a:ext cx="2509245" cy="315652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lles Brassard – Wikipédia, a enciclopédia livre">
            <a:extLst>
              <a:ext uri="{FF2B5EF4-FFF2-40B4-BE49-F238E27FC236}">
                <a16:creationId xmlns:a16="http://schemas.microsoft.com/office/drawing/2014/main" id="{2BE9E2C5-83DE-4BF8-8429-88E4B7820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r="22279" b="1"/>
          <a:stretch/>
        </p:blipFill>
        <p:spPr bwMode="auto">
          <a:xfrm>
            <a:off x="3586744" y="2505456"/>
            <a:ext cx="2509245" cy="315652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DDDE23E9-8E74-E47F-9134-4658086037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23984" y="2367092"/>
            <a:ext cx="4753615" cy="3424107"/>
          </a:xfrm>
        </p:spPr>
        <p:txBody>
          <a:bodyPr>
            <a:normAutofit/>
          </a:bodyPr>
          <a:lstStyle/>
          <a:p>
            <a:r>
              <a:rPr lang="en-US" sz="1900"/>
              <a:t>Desenvolveram um protocolo de chaves quânticas baseado em variavéis discretas onde encriptavam </a:t>
            </a:r>
            <a:r>
              <a:rPr lang="en-US" sz="1900" u="sng"/>
              <a:t>informação no estado quântico do fotão</a:t>
            </a:r>
            <a:r>
              <a:rPr lang="en-US" sz="1900"/>
              <a:t>, em possíveis dois pares de estados ortogonais entre si.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2002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7B22DA8-FA84-4C0F-AD86-213FCC72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43" y="1552433"/>
            <a:ext cx="6299887" cy="36381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A830BB5-4ED5-4904-9BB3-D9B24405F3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051631" cy="4575968"/>
          </a:xfrm>
        </p:spPr>
        <p:txBody>
          <a:bodyPr>
            <a:normAutofit/>
          </a:bodyPr>
          <a:lstStyle/>
          <a:p>
            <a:r>
              <a:rPr lang="pt-PT" sz="1800" dirty="0"/>
              <a:t>Baseado em 2 bases aleatórias não-comutáveis entre si:</a:t>
            </a:r>
          </a:p>
          <a:p>
            <a:pPr lvl="1"/>
            <a:r>
              <a:rPr lang="pt-PT" dirty="0"/>
              <a:t>Base diagonal</a:t>
            </a:r>
          </a:p>
          <a:p>
            <a:pPr lvl="1"/>
            <a:r>
              <a:rPr lang="pt-PT" dirty="0"/>
              <a:t>Base circular</a:t>
            </a:r>
          </a:p>
          <a:p>
            <a:r>
              <a:rPr lang="pt-PT" sz="1800" dirty="0"/>
              <a:t>Implementaram-se 4 estados de polarização.</a:t>
            </a:r>
          </a:p>
          <a:p>
            <a:pPr marL="0" indent="0">
              <a:buNone/>
            </a:pPr>
            <a:endParaRPr lang="pt-PT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pt-PT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pt-PT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pt-PT" sz="18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91D4D-D008-465A-832B-68B5CCFE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Protocolo Quântico BB84</a:t>
            </a:r>
          </a:p>
        </p:txBody>
      </p:sp>
    </p:spTree>
    <p:extLst>
      <p:ext uri="{BB962C8B-B14F-4D97-AF65-F5344CB8AC3E}">
        <p14:creationId xmlns:p14="http://schemas.microsoft.com/office/powerpoint/2010/main" val="9508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2F8C29A-D8C0-4E77-B4F1-464C2BAA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51" y="1619151"/>
            <a:ext cx="3771900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F114A9-8141-45A9-965B-D0515BDC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88" y="116443"/>
            <a:ext cx="8232754" cy="132080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t-PT" dirty="0"/>
              <a:t>Moduladores de Fase Eletro-Óticos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B16709-0451-4666-BA3E-CE8280E28B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025" y="1680242"/>
            <a:ext cx="2930517" cy="3880773"/>
          </a:xfrm>
        </p:spPr>
        <p:txBody>
          <a:bodyPr>
            <a:normAutofit/>
          </a:bodyPr>
          <a:lstStyle/>
          <a:p>
            <a:r>
              <a:rPr lang="pt-PT" dirty="0"/>
              <a:t>Baseiam-se no </a:t>
            </a:r>
            <a:r>
              <a:rPr lang="pt-PT" u="sng" dirty="0"/>
              <a:t>efeito de </a:t>
            </a:r>
            <a:r>
              <a:rPr lang="pt-PT" u="sng" dirty="0" err="1"/>
              <a:t>Pockels</a:t>
            </a:r>
            <a:r>
              <a:rPr lang="pt-PT" dirty="0"/>
              <a:t>.</a:t>
            </a:r>
          </a:p>
          <a:p>
            <a:r>
              <a:rPr lang="pt-PT" dirty="0"/>
              <a:t>Permitem escolher </a:t>
            </a:r>
            <a:r>
              <a:rPr lang="pt-PT" u="sng" dirty="0"/>
              <a:t>bases aleatórias de polarização</a:t>
            </a:r>
            <a:r>
              <a:rPr lang="pt-PT" dirty="0"/>
              <a:t>.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EC06E0-7424-4C6A-9076-65848A8DB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232" y="1073186"/>
            <a:ext cx="2903317" cy="42645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00C2391-CB5F-42F9-A86A-F95CECB2B823}"/>
              </a:ext>
            </a:extLst>
          </p:cNvPr>
          <p:cNvSpPr txBox="1"/>
          <p:nvPr/>
        </p:nvSpPr>
        <p:spPr>
          <a:xfrm>
            <a:off x="8982974" y="3620629"/>
            <a:ext cx="13565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Amplificador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AF294E-01A5-401C-BF03-F6EB2F5D38A0}"/>
              </a:ext>
            </a:extLst>
          </p:cNvPr>
          <p:cNvSpPr txBox="1"/>
          <p:nvPr/>
        </p:nvSpPr>
        <p:spPr>
          <a:xfrm>
            <a:off x="8391025" y="3957711"/>
            <a:ext cx="6029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In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F2440F-6A52-454A-A82B-234A041F9A2F}"/>
              </a:ext>
            </a:extLst>
          </p:cNvPr>
          <p:cNvSpPr txBox="1"/>
          <p:nvPr/>
        </p:nvSpPr>
        <p:spPr>
          <a:xfrm>
            <a:off x="9716138" y="4162213"/>
            <a:ext cx="62336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Out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4614E1-FC83-4666-ADBA-688E87356496}"/>
              </a:ext>
            </a:extLst>
          </p:cNvPr>
          <p:cNvSpPr txBox="1"/>
          <p:nvPr/>
        </p:nvSpPr>
        <p:spPr>
          <a:xfrm>
            <a:off x="9319315" y="5033457"/>
            <a:ext cx="17886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Tensão aplicada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8EAC27-7AE2-4956-AD0A-A4F32969121B}"/>
              </a:ext>
            </a:extLst>
          </p:cNvPr>
          <p:cNvSpPr txBox="1"/>
          <p:nvPr/>
        </p:nvSpPr>
        <p:spPr>
          <a:xfrm>
            <a:off x="10006059" y="2559139"/>
            <a:ext cx="126149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Modulador de Fase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ECCA295-4BC4-498A-AA3A-CA9E87E2E34E}"/>
                  </a:ext>
                </a:extLst>
              </p:cNvPr>
              <p:cNvSpPr txBox="1"/>
              <p:nvPr/>
            </p:nvSpPr>
            <p:spPr>
              <a:xfrm>
                <a:off x="3498091" y="2564276"/>
                <a:ext cx="640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𝑆𝑂𝑃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ECCA295-4BC4-498A-AA3A-CA9E87E2E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91" y="2564276"/>
                <a:ext cx="640047" cy="276999"/>
              </a:xfrm>
              <a:prstGeom prst="rect">
                <a:avLst/>
              </a:prstGeom>
              <a:blipFill>
                <a:blip r:embed="rId5"/>
                <a:stretch>
                  <a:fillRect l="-7619" r="-2857" b="-177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29F62CB-FA04-4141-A6E8-E03ED58109E4}"/>
                  </a:ext>
                </a:extLst>
              </p:cNvPr>
              <p:cNvSpPr txBox="1"/>
              <p:nvPr/>
            </p:nvSpPr>
            <p:spPr>
              <a:xfrm>
                <a:off x="4085165" y="1382986"/>
                <a:ext cx="311707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𝑟𝑓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29F62CB-FA04-4141-A6E8-E03ED5810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165" y="1382986"/>
                <a:ext cx="3117072" cy="299249"/>
              </a:xfrm>
              <a:prstGeom prst="rect">
                <a:avLst/>
              </a:prstGeom>
              <a:blipFill>
                <a:blip r:embed="rId6"/>
                <a:stretch>
                  <a:fillRect l="-978" r="-2153" b="-2857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9DC6D7D-4D40-4B9A-8598-FF438D88E71E}"/>
                  </a:ext>
                </a:extLst>
              </p:cNvPr>
              <p:cNvSpPr txBox="1"/>
              <p:nvPr/>
            </p:nvSpPr>
            <p:spPr>
              <a:xfrm>
                <a:off x="5763802" y="1896540"/>
                <a:ext cx="505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9DC6D7D-4D40-4B9A-8598-FF438D88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802" y="1896540"/>
                <a:ext cx="505075" cy="276999"/>
              </a:xfrm>
              <a:prstGeom prst="rect">
                <a:avLst/>
              </a:prstGeom>
              <a:blipFill>
                <a:blip r:embed="rId7"/>
                <a:stretch>
                  <a:fillRect l="-9756" t="-2174" r="-17073" b="-3260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D78C280-D732-4C7D-8B76-1866B788BCC7}"/>
                  </a:ext>
                </a:extLst>
              </p:cNvPr>
              <p:cNvSpPr txBox="1"/>
              <p:nvPr/>
            </p:nvSpPr>
            <p:spPr>
              <a:xfrm>
                <a:off x="7010137" y="2524873"/>
                <a:ext cx="773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𝑆𝑂𝑃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𝑂𝑢𝑡</m:t>
                          </m:r>
                        </m:sub>
                      </m:sSub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D78C280-D732-4C7D-8B76-1866B788B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137" y="2524873"/>
                <a:ext cx="773097" cy="276999"/>
              </a:xfrm>
              <a:prstGeom prst="rect">
                <a:avLst/>
              </a:prstGeom>
              <a:blipFill>
                <a:blip r:embed="rId8"/>
                <a:stretch>
                  <a:fillRect l="-6299" r="-1575" b="-1521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B1D31D33-6F24-4ACC-8164-17E4321A91D5}"/>
                  </a:ext>
                </a:extLst>
              </p:cNvPr>
              <p:cNvSpPr txBox="1"/>
              <p:nvPr/>
            </p:nvSpPr>
            <p:spPr>
              <a:xfrm>
                <a:off x="4869390" y="4066010"/>
                <a:ext cx="1788823" cy="522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B1D31D33-6F24-4ACC-8164-17E4321A9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90" y="4066010"/>
                <a:ext cx="1788823" cy="522066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D433E74-EB77-46BB-A49F-38855CF07F86}"/>
                  </a:ext>
                </a:extLst>
              </p:cNvPr>
              <p:cNvSpPr txBox="1"/>
              <p:nvPr/>
            </p:nvSpPr>
            <p:spPr>
              <a:xfrm>
                <a:off x="4759851" y="4724526"/>
                <a:ext cx="39068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⁡(2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𝑚𝑜𝑑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D433E74-EB77-46BB-A49F-38855CF0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851" y="4724526"/>
                <a:ext cx="390683" cy="617861"/>
              </a:xfrm>
              <a:prstGeom prst="rect">
                <a:avLst/>
              </a:prstGeom>
              <a:blipFill>
                <a:blip r:embed="rId10"/>
                <a:stretch>
                  <a:fillRect r="-614063" b="-9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B316876-A182-41E5-87AA-993C47FB0312}"/>
                  </a:ext>
                </a:extLst>
              </p:cNvPr>
              <p:cNvSpPr txBox="1"/>
              <p:nvPr/>
            </p:nvSpPr>
            <p:spPr>
              <a:xfrm>
                <a:off x="4736758" y="5489863"/>
                <a:ext cx="2054087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𝑟𝑓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𝑟𝑓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5B316876-A182-41E5-87AA-993C47FB0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58" y="5489863"/>
                <a:ext cx="2054087" cy="12485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AA9AEB-A344-4998-98E5-FAC44C801E8F}"/>
              </a:ext>
            </a:extLst>
          </p:cNvPr>
          <p:cNvSpPr txBox="1"/>
          <p:nvPr/>
        </p:nvSpPr>
        <p:spPr>
          <a:xfrm>
            <a:off x="679453" y="3876128"/>
            <a:ext cx="330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A atuação do modulador de fase no campo ótico</a:t>
            </a:r>
          </a:p>
          <a:p>
            <a:endParaRPr lang="pt-PT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40346C29-07DE-46B7-BBC9-00C88472A882}"/>
              </a:ext>
            </a:extLst>
          </p:cNvPr>
          <p:cNvCxnSpPr/>
          <p:nvPr/>
        </p:nvCxnSpPr>
        <p:spPr>
          <a:xfrm>
            <a:off x="4138138" y="4319449"/>
            <a:ext cx="424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622CBD2-208E-44AD-9A97-5161AB5476C9}"/>
              </a:ext>
            </a:extLst>
          </p:cNvPr>
          <p:cNvSpPr txBox="1"/>
          <p:nvPr/>
        </p:nvSpPr>
        <p:spPr>
          <a:xfrm>
            <a:off x="679453" y="4911047"/>
            <a:ext cx="33090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Fases relativas associadas aos eixos óticos</a:t>
            </a:r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E8F9AA1-098D-4CCA-A23A-E9A56F041E70}"/>
              </a:ext>
            </a:extLst>
          </p:cNvPr>
          <p:cNvCxnSpPr/>
          <p:nvPr/>
        </p:nvCxnSpPr>
        <p:spPr>
          <a:xfrm>
            <a:off x="4138138" y="5033456"/>
            <a:ext cx="424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AAB27B6-4ADE-4633-9D1E-7C079CAC1332}"/>
              </a:ext>
            </a:extLst>
          </p:cNvPr>
          <p:cNvSpPr txBox="1"/>
          <p:nvPr/>
        </p:nvSpPr>
        <p:spPr>
          <a:xfrm>
            <a:off x="686059" y="5712431"/>
            <a:ext cx="33024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Com coeficientes que traduzem a amplitude de modulação residual de polarização</a:t>
            </a: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0987D1C5-BDE8-494D-B751-E7CFD046599E}"/>
              </a:ext>
            </a:extLst>
          </p:cNvPr>
          <p:cNvCxnSpPr/>
          <p:nvPr/>
        </p:nvCxnSpPr>
        <p:spPr>
          <a:xfrm>
            <a:off x="4138138" y="6114136"/>
            <a:ext cx="424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3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 animBg="1"/>
      <p:bldP spid="2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DABDCBA-3483-4395-986B-AF2A223F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E5DDAE72-2BA0-4D3D-A316-7BF1A514B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193127-B71E-48CB-8FF3-FCEA5775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2" y="640831"/>
            <a:ext cx="5154437" cy="1573863"/>
          </a:xfrm>
        </p:spPr>
        <p:txBody>
          <a:bodyPr>
            <a:normAutofit fontScale="90000"/>
          </a:bodyPr>
          <a:lstStyle/>
          <a:p>
            <a:pPr algn="l"/>
            <a:r>
              <a:rPr lang="pt-PT" sz="4000" dirty="0"/>
              <a:t>Resultados numéricos</a:t>
            </a:r>
            <a:br>
              <a:rPr lang="pt-PT" sz="1500" dirty="0"/>
            </a:br>
            <a:br>
              <a:rPr lang="pt-PT" sz="1500" dirty="0"/>
            </a:br>
            <a:br>
              <a:rPr lang="pt-PT" sz="1500" dirty="0"/>
            </a:br>
            <a:br>
              <a:rPr lang="pt-PT" sz="1500" dirty="0"/>
            </a:br>
            <a:br>
              <a:rPr lang="pt-PT" sz="1500" dirty="0"/>
            </a:br>
            <a:br>
              <a:rPr lang="pt-PT" sz="1500" dirty="0"/>
            </a:br>
            <a:endParaRPr lang="pt-PT" sz="1500" dirty="0"/>
          </a:p>
        </p:txBody>
      </p:sp>
      <p:sp>
        <p:nvSpPr>
          <p:cNvPr id="68" name="Content Placeholder 10">
            <a:extLst>
              <a:ext uri="{FF2B5EF4-FFF2-40B4-BE49-F238E27FC236}">
                <a16:creationId xmlns:a16="http://schemas.microsoft.com/office/drawing/2014/main" id="{285FCAD7-FEAC-FFDC-C6DB-30AD184A3F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258" y="1427762"/>
            <a:ext cx="3352128" cy="4921667"/>
          </a:xfrm>
        </p:spPr>
        <p:txBody>
          <a:bodyPr>
            <a:normAutofit/>
          </a:bodyPr>
          <a:lstStyle/>
          <a:p>
            <a:r>
              <a:rPr lang="en-US" sz="1600" dirty="0" err="1"/>
              <a:t>Estados</a:t>
            </a:r>
            <a:r>
              <a:rPr lang="en-US" sz="1600" dirty="0"/>
              <a:t> de </a:t>
            </a:r>
            <a:r>
              <a:rPr lang="en-US" sz="1600" dirty="0" err="1"/>
              <a:t>polarização</a:t>
            </a:r>
            <a:r>
              <a:rPr lang="en-US" sz="1600" dirty="0"/>
              <a:t> </a:t>
            </a:r>
            <a:r>
              <a:rPr lang="en-US" sz="1600" dirty="0" err="1"/>
              <a:t>gerados</a:t>
            </a:r>
            <a:r>
              <a:rPr lang="en-US" sz="1600" dirty="0"/>
              <a:t> para </a:t>
            </a:r>
            <a:r>
              <a:rPr lang="en-US" sz="1600" dirty="0" err="1"/>
              <a:t>uso</a:t>
            </a:r>
            <a:r>
              <a:rPr lang="en-US" sz="1600" dirty="0"/>
              <a:t> no BB84, no </a:t>
            </a:r>
            <a:r>
              <a:rPr lang="en-US" sz="1600" u="sng" dirty="0" err="1"/>
              <a:t>sistema</a:t>
            </a:r>
            <a:r>
              <a:rPr lang="en-US" sz="1600" u="sng" dirty="0"/>
              <a:t> de </a:t>
            </a:r>
            <a:r>
              <a:rPr lang="en-US" sz="1600" u="sng" dirty="0" err="1"/>
              <a:t>transmissão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Estados</a:t>
            </a:r>
            <a:r>
              <a:rPr lang="en-US" sz="1600" dirty="0"/>
              <a:t> de </a:t>
            </a:r>
            <a:r>
              <a:rPr lang="en-US" sz="1600" dirty="0" err="1"/>
              <a:t>polarização</a:t>
            </a:r>
            <a:r>
              <a:rPr lang="en-US" sz="1600" dirty="0"/>
              <a:t> </a:t>
            </a:r>
            <a:r>
              <a:rPr lang="en-US" sz="1600" dirty="0" err="1"/>
              <a:t>gerados</a:t>
            </a:r>
            <a:r>
              <a:rPr lang="en-US" sz="1600" dirty="0"/>
              <a:t> para </a:t>
            </a:r>
            <a:r>
              <a:rPr lang="en-US" sz="1600" dirty="0" err="1"/>
              <a:t>uso</a:t>
            </a:r>
            <a:r>
              <a:rPr lang="en-US" sz="1600" dirty="0"/>
              <a:t> no BB84, no </a:t>
            </a:r>
            <a:r>
              <a:rPr lang="en-US" sz="1600" u="sng" dirty="0" err="1"/>
              <a:t>sistema</a:t>
            </a:r>
            <a:r>
              <a:rPr lang="en-US" sz="1600" u="sng" dirty="0"/>
              <a:t> de </a:t>
            </a:r>
            <a:r>
              <a:rPr lang="en-US" sz="1600" u="sng" dirty="0" err="1"/>
              <a:t>Receção</a:t>
            </a:r>
            <a:r>
              <a:rPr lang="en-US" sz="1600" u="sng" dirty="0"/>
              <a:t>.</a:t>
            </a:r>
          </a:p>
          <a:p>
            <a:r>
              <a:rPr lang="en-US" sz="1600" dirty="0" err="1"/>
              <a:t>Estados</a:t>
            </a:r>
            <a:r>
              <a:rPr lang="en-US" sz="1600" dirty="0"/>
              <a:t> de </a:t>
            </a:r>
            <a:r>
              <a:rPr lang="en-US" sz="1600" dirty="0" err="1"/>
              <a:t>polarização</a:t>
            </a:r>
            <a:r>
              <a:rPr lang="en-US" sz="1600" dirty="0"/>
              <a:t> </a:t>
            </a:r>
            <a:r>
              <a:rPr lang="en-US" sz="1600" dirty="0" err="1"/>
              <a:t>gerados</a:t>
            </a:r>
            <a:r>
              <a:rPr lang="en-US" sz="1600" dirty="0"/>
              <a:t> para </a:t>
            </a:r>
            <a:r>
              <a:rPr lang="en-US" sz="1600" dirty="0" err="1"/>
              <a:t>uso</a:t>
            </a:r>
            <a:r>
              <a:rPr lang="en-US" sz="1600" dirty="0"/>
              <a:t> no BB84, no </a:t>
            </a:r>
            <a:r>
              <a:rPr lang="en-US" sz="1600" u="sng" dirty="0" err="1"/>
              <a:t>sistema</a:t>
            </a:r>
            <a:r>
              <a:rPr lang="en-US" sz="1600" u="sng" dirty="0"/>
              <a:t> global.</a:t>
            </a:r>
            <a:r>
              <a:rPr lang="en-US" sz="1600" dirty="0"/>
              <a:t> </a:t>
            </a:r>
            <a:r>
              <a:rPr lang="en-US" sz="1600" dirty="0" err="1"/>
              <a:t>Observamos</a:t>
            </a:r>
            <a:r>
              <a:rPr lang="en-US" sz="1600" dirty="0"/>
              <a:t> agora a </a:t>
            </a:r>
            <a:r>
              <a:rPr lang="en-US" sz="1600" dirty="0" err="1"/>
              <a:t>evolução</a:t>
            </a:r>
            <a:r>
              <a:rPr lang="en-US" sz="1600" dirty="0"/>
              <a:t> da </a:t>
            </a:r>
            <a:r>
              <a:rPr lang="en-US" sz="1600" dirty="0" err="1"/>
              <a:t>polarização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fibras</a:t>
            </a:r>
            <a:r>
              <a:rPr lang="en-US" sz="1600" dirty="0"/>
              <a:t> </a:t>
            </a:r>
            <a:r>
              <a:rPr lang="en-US" sz="1600" dirty="0" err="1"/>
              <a:t>convencionais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EBD7B-A93A-4D57-ABB9-6AD5E9C9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41" y="2515549"/>
            <a:ext cx="3209153" cy="2461470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A15420-3672-440D-A30C-A5FEEAFD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70" y="880501"/>
            <a:ext cx="3209144" cy="2383490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EB7963-9E78-4DA0-8916-A3AF4C104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70" y="3584742"/>
            <a:ext cx="3209144" cy="2423572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92E0FD1-8437-4082-8DD6-4623B4D0C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/>
          <a:stretch/>
        </p:blipFill>
        <p:spPr>
          <a:xfrm>
            <a:off x="4087504" y="0"/>
            <a:ext cx="8104496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B1EC66-C260-454A-B29A-F521B7B78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441" y="1223516"/>
            <a:ext cx="2975209" cy="12451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E94446-4077-46C2-A31A-A78D5B761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111" y="5191571"/>
            <a:ext cx="3810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8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903</Words>
  <Application>Microsoft Office PowerPoint</Application>
  <PresentationFormat>Ecrã Panorâmico</PresentationFormat>
  <Paragraphs>109</Paragraphs>
  <Slides>20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Tw Cen MT</vt:lpstr>
      <vt:lpstr>Gotícula</vt:lpstr>
      <vt:lpstr> Distribuição de chave quântica com Estados Polarização Gerados usando Moduladores de Fase  </vt:lpstr>
      <vt:lpstr>Motivação</vt:lpstr>
      <vt:lpstr>Objetivos do Projeto</vt:lpstr>
      <vt:lpstr>Contextualização Histórica</vt:lpstr>
      <vt:lpstr>Mecanismo do One-time pad</vt:lpstr>
      <vt:lpstr>Protocolo descrito por Bennet-Brassard BB84</vt:lpstr>
      <vt:lpstr>Protocolo Quântico BB84</vt:lpstr>
      <vt:lpstr>Moduladores de Fase Eletro-Óticos</vt:lpstr>
      <vt:lpstr>Resultados numéricos      </vt:lpstr>
      <vt:lpstr>Parâmetros da Fibra ótica e Birrefringência Local</vt:lpstr>
      <vt:lpstr>Estados de polarização gerados para implementação do protocolo quântico BB84</vt:lpstr>
      <vt:lpstr>Esquema experimental implementado para os subsistemas de medição</vt:lpstr>
      <vt:lpstr>Resultados Experimentais do Sistema de Distribuição de Chave Quântica</vt:lpstr>
      <vt:lpstr>Resultados Experimentais do Sistema de Distribuição de Chave Quântica</vt:lpstr>
      <vt:lpstr>Resultados Experimentais do Sistema de Distribuição de Chave Quântica</vt:lpstr>
      <vt:lpstr>Resultados Experimentais do Sistema de Distribuição de Chave Quântica</vt:lpstr>
      <vt:lpstr>Resultados experimentais do Sistema de Distribuição de Chave Quântica</vt:lpstr>
      <vt:lpstr>conclusões</vt:lpstr>
      <vt:lpstr>Agradecimentos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Distribuição de chave quântica com Estados Polarização Gerados usando Moduladores de Fase  </dc:title>
  <dc:creator> </dc:creator>
  <cp:lastModifiedBy> </cp:lastModifiedBy>
  <cp:revision>13</cp:revision>
  <dcterms:created xsi:type="dcterms:W3CDTF">2022-07-23T00:41:09Z</dcterms:created>
  <dcterms:modified xsi:type="dcterms:W3CDTF">2022-07-25T12:59:56Z</dcterms:modified>
</cp:coreProperties>
</file>